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63" r:id="rId2"/>
    <p:sldId id="264" r:id="rId3"/>
    <p:sldId id="260" r:id="rId4"/>
    <p:sldId id="277" r:id="rId5"/>
    <p:sldId id="280" r:id="rId6"/>
    <p:sldId id="276" r:id="rId7"/>
    <p:sldId id="278" r:id="rId8"/>
    <p:sldId id="258" r:id="rId9"/>
    <p:sldId id="279" r:id="rId10"/>
    <p:sldId id="268" r:id="rId11"/>
    <p:sldId id="285" r:id="rId12"/>
    <p:sldId id="284" r:id="rId13"/>
    <p:sldId id="283" r:id="rId14"/>
    <p:sldId id="282" r:id="rId15"/>
    <p:sldId id="288" r:id="rId16"/>
    <p:sldId id="299" r:id="rId17"/>
    <p:sldId id="298" r:id="rId18"/>
    <p:sldId id="297" r:id="rId19"/>
    <p:sldId id="296" r:id="rId20"/>
    <p:sldId id="295" r:id="rId21"/>
    <p:sldId id="294" r:id="rId22"/>
    <p:sldId id="293" r:id="rId23"/>
    <p:sldId id="292" r:id="rId24"/>
    <p:sldId id="291" r:id="rId25"/>
    <p:sldId id="290" r:id="rId26"/>
    <p:sldId id="289" r:id="rId27"/>
    <p:sldId id="287" r:id="rId28"/>
    <p:sldId id="281" r:id="rId29"/>
    <p:sldId id="261" r:id="rId30"/>
    <p:sldId id="265" r:id="rId31"/>
  </p:sldIdLst>
  <p:sldSz cx="12192000" cy="6858000"/>
  <p:notesSz cx="6858000" cy="9144000"/>
  <p:embeddedFontLst>
    <p:embeddedFont>
      <p:font typeface="Noto Sans KR Black" panose="020B0600000101010101" charset="-127"/>
      <p:bold r:id="rId33"/>
    </p:embeddedFont>
    <p:embeddedFont>
      <p:font typeface="Noto Sans KR Bold" panose="020B0600000101010101" charset="-127"/>
      <p:bold r:id="rId34"/>
    </p:embeddedFont>
    <p:embeddedFont>
      <p:font typeface="Noto Sans KR Medium" panose="020B0600000101010101" charset="-127"/>
      <p:regular r:id="rId35"/>
    </p:embeddedFont>
    <p:embeddedFont>
      <p:font typeface="Noto Sans KR Regular" panose="020B0600000101010101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AEAEA"/>
    <a:srgbClr val="44499C"/>
    <a:srgbClr val="BBBBBB"/>
    <a:srgbClr val="DDDDDD"/>
    <a:srgbClr val="FAF7FF"/>
    <a:srgbClr val="262626"/>
    <a:srgbClr val="626262"/>
    <a:srgbClr val="5D5D5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 varScale="1">
        <p:scale>
          <a:sx n="82" d="100"/>
          <a:sy n="82" d="100"/>
        </p:scale>
        <p:origin x="11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미국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24.98</c:v>
                </c:pt>
                <c:pt idx="1">
                  <c:v>27.04</c:v>
                </c:pt>
                <c:pt idx="2">
                  <c:v>29.32</c:v>
                </c:pt>
                <c:pt idx="3">
                  <c:v>34.67</c:v>
                </c:pt>
                <c:pt idx="4">
                  <c:v>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2-4B1C-8E5E-AC616CFD28A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중국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23.79</c:v>
                </c:pt>
                <c:pt idx="1">
                  <c:v>26.47</c:v>
                </c:pt>
                <c:pt idx="2">
                  <c:v>29.51</c:v>
                </c:pt>
                <c:pt idx="3">
                  <c:v>36.99</c:v>
                </c:pt>
                <c:pt idx="4">
                  <c:v>46.97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2-4B1C-8E5E-AC616CFD28A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Sheet1!$B$4:$F$4</c:f>
              <c:numCache>
                <c:formatCode>General</c:formatCode>
                <c:ptCount val="5"/>
                <c:pt idx="0">
                  <c:v>14.85</c:v>
                </c:pt>
                <c:pt idx="1">
                  <c:v>16.22</c:v>
                </c:pt>
                <c:pt idx="2">
                  <c:v>17.77</c:v>
                </c:pt>
                <c:pt idx="3">
                  <c:v>21.49</c:v>
                </c:pt>
                <c:pt idx="4">
                  <c:v>26.34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A2-4B1C-8E5E-AC616CFD28A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독일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Sheet1!$B$5:$F$5</c:f>
              <c:numCache>
                <c:formatCode>General</c:formatCode>
                <c:ptCount val="5"/>
                <c:pt idx="0">
                  <c:v>9.52</c:v>
                </c:pt>
                <c:pt idx="1">
                  <c:v>10.37</c:v>
                </c:pt>
                <c:pt idx="2">
                  <c:v>11.33</c:v>
                </c:pt>
                <c:pt idx="3">
                  <c:v>13.66</c:v>
                </c:pt>
                <c:pt idx="4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A2-4B1C-8E5E-AC616CFD28A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Sheet1!$B$1:$F$1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Sheet1!$B$6:$F$6</c:f>
              <c:numCache>
                <c:formatCode>General</c:formatCode>
                <c:ptCount val="5"/>
                <c:pt idx="0">
                  <c:v>8.06</c:v>
                </c:pt>
                <c:pt idx="1">
                  <c:v>8.9</c:v>
                </c:pt>
                <c:pt idx="2">
                  <c:v>9.86</c:v>
                </c:pt>
                <c:pt idx="3">
                  <c:v>12.19</c:v>
                </c:pt>
                <c:pt idx="4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A2-4B1C-8E5E-AC616CFD2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90852767"/>
        <c:axId val="1526395135"/>
      </c:barChart>
      <c:catAx>
        <c:axId val="149085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6395135"/>
        <c:crosses val="autoZero"/>
        <c:auto val="1"/>
        <c:lblAlgn val="ctr"/>
        <c:lblOffset val="100"/>
        <c:noMultiLvlLbl val="0"/>
      </c:catAx>
      <c:valAx>
        <c:axId val="1526395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9085276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6">
    <p:pos x="7314" y="352"/>
    <p:text>배경으로 사진을 넣고 그 위에 단색 배경을 만들어 둔 버전의 표지입니다. 세 가지 버전 중 한 가지를 선택해서 사용하시면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7340" y="756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37:13.709" idx="3">
    <p:pos x="7470" y="777"/>
    <p:text>아이콘 외 사진으로 흰 색 동그라미를 채우셔도 좋습니다.</p:text>
    <p:extLst>
      <p:ext uri="{C676402C-5697-4E1C-873F-D02D1690AC5C}">
        <p15:threadingInfo xmlns:p15="http://schemas.microsoft.com/office/powerpoint/2012/main" timeZoneBias="-540"/>
      </p:ext>
    </p:extLst>
  </p:cm>
  <p:cm authorId="1" dt="2021-02-04T15:38:51.632" idx="4">
    <p:pos x="7470" y="913"/>
    <p:text>아이콘에 오른쪽 마우스로 클릭하시면 그래픽 변경이 나옵니다. 그래픽 변경에서 (파일에서)를 선택하시면 r갖고 계시는 사진으로 변경하실 수 있습니다.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F14C5-343C-4A65-B0D5-985437D61DF5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52D14-677C-46A3-A7A5-82BCCCE5F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F93-6738-4740-B2FD-5D910BB25734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8A49-FD0F-41EE-8233-9B0BBBA0BDDE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B75C-F700-4BF5-AB34-94DE9EC1E990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5D244-F164-488F-B433-7E317CADEAEF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6F0E-685B-44A4-8557-69E385247539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573D-EB5E-461E-8BFB-A2E06E2A5709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179D-F110-40A3-9569-E3052410B5C9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9933-1133-42C6-960E-685FEBFE4A21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79D2-51BF-4935-95E1-008A06AC5C04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E2C-BEE7-4F28-B9FE-0DE9AAC6F83C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7368-0076-4908-AA45-431FDD0EF816}" type="datetime1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28B90D42-705D-4DF5-BD8F-DE581333F8CA}" type="datetime1">
              <a:rPr lang="ko-KR" altLang="en-US" smtClean="0"/>
              <a:t>2024-03-08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haslides.com/ko/blog/root-cause-analysis-method/" TargetMode="External"/><Relationship Id="rId13" Type="http://schemas.openxmlformats.org/officeDocument/2006/relationships/image" Target="../media/image34.jpeg"/><Relationship Id="rId3" Type="http://schemas.openxmlformats.org/officeDocument/2006/relationships/image" Target="../media/image26.svg"/><Relationship Id="rId7" Type="http://schemas.openxmlformats.org/officeDocument/2006/relationships/image" Target="../media/image29.svg"/><Relationship Id="rId12" Type="http://schemas.openxmlformats.org/officeDocument/2006/relationships/image" Target="../media/image3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svg"/><Relationship Id="rId5" Type="http://schemas.openxmlformats.org/officeDocument/2006/relationships/image" Target="../media/image27.jpeg"/><Relationship Id="rId10" Type="http://schemas.openxmlformats.org/officeDocument/2006/relationships/image" Target="../media/image31.png"/><Relationship Id="rId4" Type="http://schemas.openxmlformats.org/officeDocument/2006/relationships/hyperlink" Target="https://m.blog.naver.com/fnt000/222686769182" TargetMode="External"/><Relationship Id="rId9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자 속의 기둥">
            <a:extLst>
              <a:ext uri="{FF2B5EF4-FFF2-40B4-BE49-F238E27FC236}">
                <a16:creationId xmlns:a16="http://schemas.microsoft.com/office/drawing/2014/main" id="{C29B9B72-846D-2317-7E57-39081584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41"/>
          <a:stretch/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7D73A-7226-0E2C-DC51-522C2F007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8DC8AB7A-5E4F-9F5F-02DA-DB76AA4A1A1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CD6C3012-6CD0-C5A6-2EFA-15C91B6B225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A4C0F-A627-F327-301D-9C65124055D0}"/>
              </a:ext>
            </a:extLst>
          </p:cNvPr>
          <p:cNvSpPr txBox="1"/>
          <p:nvPr/>
        </p:nvSpPr>
        <p:spPr>
          <a:xfrm>
            <a:off x="4257335" y="2202993"/>
            <a:ext cx="367733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 err="1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스마트팩토리</a:t>
            </a:r>
            <a:endParaRPr kumimoji="0" lang="ko-KR" altLang="en-US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D80F9-4E6C-93C1-9EF2-8BEE0314C0ED}"/>
              </a:ext>
            </a:extLst>
          </p:cNvPr>
          <p:cNvSpPr txBox="1"/>
          <p:nvPr/>
        </p:nvSpPr>
        <p:spPr>
          <a:xfrm>
            <a:off x="3529571" y="2891168"/>
            <a:ext cx="5132866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15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반도체 공정 최적화</a:t>
            </a:r>
            <a:endParaRPr kumimoji="0" lang="en-US" altLang="ko-KR" sz="5200" b="0" i="0" u="none" strike="noStrike" kern="1200" cap="none" spc="-15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098FD276-4913-13D2-C348-3DFF882B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36C6A1-683A-EB7D-8729-3870C80B83F9}"/>
              </a:ext>
            </a:extLst>
          </p:cNvPr>
          <p:cNvSpPr/>
          <p:nvPr/>
        </p:nvSpPr>
        <p:spPr>
          <a:xfrm>
            <a:off x="9619191" y="5135958"/>
            <a:ext cx="1715205" cy="757814"/>
          </a:xfrm>
          <a:prstGeom prst="roundRect">
            <a:avLst>
              <a:gd name="adj" fmla="val 7006"/>
            </a:avLst>
          </a:prstGeom>
          <a:solidFill>
            <a:srgbClr val="EEEEE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조 이름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다함께힘내보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0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리더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이영철</a:t>
            </a:r>
            <a:endParaRPr lang="en-US" altLang="ko-KR" sz="1100" spc="-4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팀원 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박장훈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정의석</a:t>
            </a:r>
            <a:r>
              <a:rPr lang="en-US" altLang="ko-KR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1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이석재</a:t>
            </a:r>
            <a:endParaRPr kumimoji="0" lang="ko-KR" altLang="en-US" sz="110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11F3A06-1963-3CC4-59B9-6D3ACE2ACB1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7703A924-84CE-E3F0-2F87-7BDFFFEB8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A96465-AE79-0B9D-A03E-0BED46D5A2C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019615-E650-07A1-BF6D-51057260928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82F947-7206-EC09-BABF-E49EBDA5D19F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5E14A-430C-93A3-DB21-F3010771EEA8}"/>
              </a:ext>
            </a:extLst>
          </p:cNvPr>
          <p:cNvSpPr txBox="1"/>
          <p:nvPr/>
        </p:nvSpPr>
        <p:spPr>
          <a:xfrm>
            <a:off x="1467042" y="815579"/>
            <a:ext cx="4025640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결측치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 대체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20411-9F8E-0CED-0312-A3E8817CE385}"/>
              </a:ext>
            </a:extLst>
          </p:cNvPr>
          <p:cNvSpPr txBox="1"/>
          <p:nvPr/>
        </p:nvSpPr>
        <p:spPr>
          <a:xfrm>
            <a:off x="793435" y="4539332"/>
            <a:ext cx="105206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*MICE, Multiple Imputation by Chained Equations : </a:t>
            </a:r>
            <a:r>
              <a:rPr lang="ko-KR" altLang="en-US" b="1" dirty="0"/>
              <a:t>다른 변수 간의 상관관계 고려하여 </a:t>
            </a:r>
            <a:r>
              <a:rPr lang="ko-KR" altLang="en-US" b="1" dirty="0" err="1"/>
              <a:t>결측치</a:t>
            </a:r>
            <a:r>
              <a:rPr lang="ko-KR" altLang="en-US" b="1" dirty="0"/>
              <a:t> 대체</a:t>
            </a:r>
            <a:endParaRPr lang="en-US" altLang="ko-KR" b="1" dirty="0"/>
          </a:p>
          <a:p>
            <a:r>
              <a:rPr lang="en-US" altLang="ko-KR" sz="1400" dirty="0"/>
              <a:t>-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결측치</a:t>
            </a:r>
            <a:r>
              <a:rPr lang="ko-KR" altLang="en-US" sz="1400" dirty="0"/>
              <a:t> 대치 세트를 만듦</a:t>
            </a:r>
            <a:endParaRPr lang="en-US" altLang="ko-KR" sz="1400" dirty="0"/>
          </a:p>
          <a:p>
            <a:r>
              <a:rPr lang="en-US" altLang="ko-KR" sz="1400" dirty="0"/>
              <a:t>- with </a:t>
            </a:r>
            <a:r>
              <a:rPr lang="ko-KR" altLang="en-US" sz="1400" dirty="0"/>
              <a:t>함수로 특정 통계 모델링 수행</a:t>
            </a:r>
            <a:endParaRPr lang="en-US" altLang="ko-KR" sz="1400" dirty="0"/>
          </a:p>
          <a:p>
            <a:r>
              <a:rPr lang="en-US" altLang="ko-KR" sz="1400" dirty="0"/>
              <a:t>- pool </a:t>
            </a:r>
            <a:r>
              <a:rPr lang="ko-KR" altLang="en-US" sz="1400" dirty="0"/>
              <a:t>함수로 생성한 </a:t>
            </a:r>
            <a:r>
              <a:rPr lang="en-US" altLang="ko-KR" sz="1400" dirty="0"/>
              <a:t>m</a:t>
            </a:r>
            <a:r>
              <a:rPr lang="ko-KR" altLang="en-US" sz="1400" dirty="0"/>
              <a:t>개의 대치세트를 평균하여 </a:t>
            </a:r>
            <a:r>
              <a:rPr lang="ko-KR" altLang="en-US" sz="1400" dirty="0" err="1"/>
              <a:t>결측값</a:t>
            </a:r>
            <a:r>
              <a:rPr lang="ko-KR" altLang="en-US" sz="1400" dirty="0"/>
              <a:t> 도출</a:t>
            </a:r>
            <a:endParaRPr lang="en-US" altLang="ko-KR" sz="1400" dirty="0"/>
          </a:p>
        </p:txBody>
      </p:sp>
      <p:sp>
        <p:nvSpPr>
          <p:cNvPr id="19" name="슬라이드 번호 개체 틀 55">
            <a:extLst>
              <a:ext uri="{FF2B5EF4-FFF2-40B4-BE49-F238E27FC236}">
                <a16:creationId xmlns:a16="http://schemas.microsoft.com/office/drawing/2014/main" id="{AFBFFC8B-4BBF-7E0A-7547-D2327ED1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0" name="table">
            <a:extLst>
              <a:ext uri="{FF2B5EF4-FFF2-40B4-BE49-F238E27FC236}">
                <a16:creationId xmlns:a16="http://schemas.microsoft.com/office/drawing/2014/main" id="{3C2CFF7F-80F5-E5BF-3357-86295E3F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9" y="1408403"/>
            <a:ext cx="1396224" cy="2984492"/>
          </a:xfrm>
          <a:prstGeom prst="rect">
            <a:avLst/>
          </a:prstGeom>
        </p:spPr>
      </p:pic>
      <p:pic>
        <p:nvPicPr>
          <p:cNvPr id="21" name="table">
            <a:extLst>
              <a:ext uri="{FF2B5EF4-FFF2-40B4-BE49-F238E27FC236}">
                <a16:creationId xmlns:a16="http://schemas.microsoft.com/office/drawing/2014/main" id="{C07F732D-A12D-347D-965F-F49FBE82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80" y="1408403"/>
            <a:ext cx="1396224" cy="2984492"/>
          </a:xfrm>
          <a:prstGeom prst="rect">
            <a:avLst/>
          </a:prstGeom>
        </p:spPr>
      </p:pic>
      <p:pic>
        <p:nvPicPr>
          <p:cNvPr id="22" name="table">
            <a:extLst>
              <a:ext uri="{FF2B5EF4-FFF2-40B4-BE49-F238E27FC236}">
                <a16:creationId xmlns:a16="http://schemas.microsoft.com/office/drawing/2014/main" id="{2E743022-04CD-161B-F681-988B7797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13" y="1408403"/>
            <a:ext cx="1396224" cy="2984492"/>
          </a:xfrm>
          <a:prstGeom prst="rect">
            <a:avLst/>
          </a:prstGeom>
        </p:spPr>
      </p:pic>
      <p:pic>
        <p:nvPicPr>
          <p:cNvPr id="23" name="table">
            <a:extLst>
              <a:ext uri="{FF2B5EF4-FFF2-40B4-BE49-F238E27FC236}">
                <a16:creationId xmlns:a16="http://schemas.microsoft.com/office/drawing/2014/main" id="{D8FF5213-4F6A-5E2C-0D5F-2DF0188D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246" y="1381768"/>
            <a:ext cx="1396224" cy="2984492"/>
          </a:xfrm>
          <a:prstGeom prst="rect">
            <a:avLst/>
          </a:prstGeom>
        </p:spPr>
      </p:pic>
      <p:pic>
        <p:nvPicPr>
          <p:cNvPr id="24" name="table">
            <a:extLst>
              <a:ext uri="{FF2B5EF4-FFF2-40B4-BE49-F238E27FC236}">
                <a16:creationId xmlns:a16="http://schemas.microsoft.com/office/drawing/2014/main" id="{97069A49-FDCA-F8B8-6860-96A34C519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079" y="1381768"/>
            <a:ext cx="1396224" cy="2984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C4AA37-4590-3E3F-CD6E-6ABA32195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33" y="1396424"/>
            <a:ext cx="3373388" cy="2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F029AE4-A38A-7C29-94EC-53357B77116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2463163E-10BA-4AB5-3ABD-4941661B6A81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808F14-ABEB-4071-1F71-3BBEAC50604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8B68E4-3ED9-7831-8BF4-B7D2C6913DB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52823F-8FBF-60EE-459A-19AC802FDC11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423F4-7187-1E59-3A6C-82EDD89BF85F}"/>
              </a:ext>
            </a:extLst>
          </p:cNvPr>
          <p:cNvSpPr txBox="1"/>
          <p:nvPr/>
        </p:nvSpPr>
        <p:spPr>
          <a:xfrm>
            <a:off x="1467042" y="815579"/>
            <a:ext cx="522955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085B86-1F71-8464-05D0-89DE3D138A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84" y="1429503"/>
            <a:ext cx="5040000" cy="39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405D40-EBF4-AE91-BA3E-4888229B21E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08" y="1429503"/>
            <a:ext cx="5040000" cy="39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04715E-C6E1-CE9D-D944-85C496222C08}"/>
              </a:ext>
            </a:extLst>
          </p:cNvPr>
          <p:cNvSpPr txBox="1"/>
          <p:nvPr/>
        </p:nvSpPr>
        <p:spPr>
          <a:xfrm>
            <a:off x="3072040" y="5411873"/>
            <a:ext cx="2838200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*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개별 </a:t>
            </a: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F412F-E31F-BD20-FF65-D6E6D44FBB3C}"/>
              </a:ext>
            </a:extLst>
          </p:cNvPr>
          <p:cNvSpPr txBox="1"/>
          <p:nvPr/>
        </p:nvSpPr>
        <p:spPr>
          <a:xfrm>
            <a:off x="8936802" y="5411873"/>
            <a:ext cx="232337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* 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전체 </a:t>
            </a: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Importance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22" name="슬라이드 번호 개체 틀 8">
            <a:extLst>
              <a:ext uri="{FF2B5EF4-FFF2-40B4-BE49-F238E27FC236}">
                <a16:creationId xmlns:a16="http://schemas.microsoft.com/office/drawing/2014/main" id="{A9FB7424-EE1D-F2E8-B4E4-041A4A15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A31BEE9F-CEF2-4019-7193-0694BE7D7E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DDF1264-9CBA-87AA-8558-AE78E6498D28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8E16D-DAFE-BFD8-B54B-5CD357F04F59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2C05C1-2DC4-E7B3-AF64-FCE2E187452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70FA5-BC98-C56E-5CF4-BD19147CB26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A459B-981C-C528-1FBB-0A069BD3ECF5}"/>
              </a:ext>
            </a:extLst>
          </p:cNvPr>
          <p:cNvSpPr txBox="1"/>
          <p:nvPr/>
        </p:nvSpPr>
        <p:spPr>
          <a:xfrm>
            <a:off x="1467042" y="815579"/>
            <a:ext cx="385033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Heatmap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696F6-2AEC-121C-4164-CD7C936A655C}"/>
              </a:ext>
            </a:extLst>
          </p:cNvPr>
          <p:cNvSpPr txBox="1"/>
          <p:nvPr/>
        </p:nvSpPr>
        <p:spPr>
          <a:xfrm>
            <a:off x="1645411" y="3704285"/>
            <a:ext cx="2070746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* 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정상 </a:t>
            </a: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간 상관관계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80B20-96F3-A4C7-BA66-B55BD586D572}"/>
              </a:ext>
            </a:extLst>
          </p:cNvPr>
          <p:cNvSpPr txBox="1"/>
          <p:nvPr/>
        </p:nvSpPr>
        <p:spPr>
          <a:xfrm>
            <a:off x="4850636" y="3755190"/>
            <a:ext cx="1855623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*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3FDF95-937C-BD6E-EB88-E89DCD25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6" y="1269801"/>
            <a:ext cx="5684852" cy="2451942"/>
          </a:xfrm>
          <a:prstGeom prst="rect">
            <a:avLst/>
          </a:prstGeom>
        </p:spPr>
      </p:pic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016998B1-897E-AB92-F59C-35AD352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CB56C5-E3F2-7652-A395-3CDA714C6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6069" r="10711" b="5382"/>
          <a:stretch/>
        </p:blipFill>
        <p:spPr>
          <a:xfrm>
            <a:off x="7761248" y="1242776"/>
            <a:ext cx="3850335" cy="25668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FA10A1-29DF-1888-1F96-D1CCB98A6189}"/>
              </a:ext>
            </a:extLst>
          </p:cNvPr>
          <p:cNvSpPr txBox="1"/>
          <p:nvPr/>
        </p:nvSpPr>
        <p:spPr>
          <a:xfrm>
            <a:off x="8175260" y="4286262"/>
            <a:ext cx="306172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*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해당 </a:t>
            </a: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</a:t>
            </a:r>
            <a:r>
              <a:rPr lang="en-US" altLang="ko-KR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-</a:t>
            </a:r>
            <a:r>
              <a:rPr lang="ko-KR" altLang="en-US" sz="16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상관관계 차이</a:t>
            </a:r>
            <a:endParaRPr kumimoji="0" lang="ko-KR" altLang="en-US" sz="16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9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8FB1F679-4A59-6AB3-E8BF-BC42C165E9FB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16FB85-AB15-48BD-500C-99E90C2E05D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F2C39-77A6-9935-8B74-E0CC267AA74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84A9BC-BACA-86A3-A0FA-FBCC3ECFB21B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720799-9B4F-82DA-B083-0EF398D21109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36F25-0BD5-62CF-4A43-A18094F89DA9}"/>
              </a:ext>
            </a:extLst>
          </p:cNvPr>
          <p:cNvSpPr txBox="1"/>
          <p:nvPr/>
        </p:nvSpPr>
        <p:spPr>
          <a:xfrm>
            <a:off x="1467042" y="815579"/>
            <a:ext cx="399274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lang="en-US" altLang="ko-KR" sz="24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Histogram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70055-792A-DB02-8E47-8E22DA976BBA}"/>
              </a:ext>
            </a:extLst>
          </p:cNvPr>
          <p:cNvSpPr txBox="1"/>
          <p:nvPr/>
        </p:nvSpPr>
        <p:spPr>
          <a:xfrm>
            <a:off x="6923447" y="5721072"/>
            <a:ext cx="1125680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* </a:t>
            </a:r>
            <a:r>
              <a:rPr kumimoji="0" lang="ko-KR" altLang="en-US" sz="16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히스토그램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E542153C-5B4B-14D0-E38F-1B70CC85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0F40F-DF89-125C-88EB-EDA2A1F5398C}"/>
              </a:ext>
            </a:extLst>
          </p:cNvPr>
          <p:cNvGrpSpPr/>
          <p:nvPr/>
        </p:nvGrpSpPr>
        <p:grpSpPr>
          <a:xfrm>
            <a:off x="727149" y="1353497"/>
            <a:ext cx="7321978" cy="4367575"/>
            <a:chOff x="727148" y="1353497"/>
            <a:chExt cx="10741761" cy="43675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1340D4-6724-F78E-B091-05E29FFF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48" y="1353497"/>
              <a:ext cx="10741761" cy="436757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2CB33D-1400-886E-AEB0-378B329A8EA4}"/>
                </a:ext>
              </a:extLst>
            </p:cNvPr>
            <p:cNvSpPr/>
            <p:nvPr/>
          </p:nvSpPr>
          <p:spPr>
            <a:xfrm>
              <a:off x="833718" y="3489512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0905F4-FF69-09A2-F667-A0482B3B7BCF}"/>
                </a:ext>
              </a:extLst>
            </p:cNvPr>
            <p:cNvSpPr/>
            <p:nvPr/>
          </p:nvSpPr>
          <p:spPr>
            <a:xfrm>
              <a:off x="8758518" y="1365584"/>
              <a:ext cx="2595282" cy="2171700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1D0205-8475-8143-695A-E7908B4D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69" y="1341222"/>
            <a:ext cx="3343084" cy="43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7ED82468-BD07-E0A2-1148-52010EFEDC0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8823782F-3A6F-9DA2-AEE5-B830B3184956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7579C9-89AE-382C-ACDE-33CEB0EB174B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FDB90AC-58EB-1D24-93EA-C35BC8E50953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A37060-DCCC-BDC6-1C4C-119F29DC2C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D3741-CAAD-660E-648C-C49670493FDC}"/>
              </a:ext>
            </a:extLst>
          </p:cNvPr>
          <p:cNvSpPr txBox="1"/>
          <p:nvPr/>
        </p:nvSpPr>
        <p:spPr>
          <a:xfrm>
            <a:off x="1467042" y="815579"/>
            <a:ext cx="492094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en-US" altLang="ko-KR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Feature Selection</a:t>
            </a:r>
            <a:endParaRPr kumimoji="0" lang="ko-KR" altLang="en-US" sz="2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910DD73-B16D-3888-E310-13CE5AB3F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01344"/>
              </p:ext>
            </p:extLst>
          </p:nvPr>
        </p:nvGraphicFramePr>
        <p:xfrm>
          <a:off x="966871" y="2087724"/>
          <a:ext cx="3001033" cy="1159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67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  <a:gridCol w="805833">
                  <a:extLst>
                    <a:ext uri="{9D8B030D-6E8A-4147-A177-3AD203B41FA5}">
                      <a16:colId xmlns:a16="http://schemas.microsoft.com/office/drawing/2014/main" val="168021095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Feature</a:t>
                      </a:r>
                      <a:endParaRPr lang="ko-KR" altLang="en-US" sz="12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Mean</a:t>
                      </a:r>
                      <a:endParaRPr lang="ko-KR" altLang="en-US" sz="12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Std</a:t>
                      </a:r>
                      <a:endParaRPr lang="ko-KR" altLang="en-US" sz="1200" dirty="0"/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+mn-lt"/>
                        </a:rPr>
                        <a:t>Stage_Temp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30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1.14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latin typeface="+mn-lt"/>
                        </a:rPr>
                        <a:t>Stage_humidity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72.97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lt"/>
                        </a:rPr>
                        <a:t>3.47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60801E1-43BC-03EF-43F9-E444E96D1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47433"/>
              </p:ext>
            </p:extLst>
          </p:nvPr>
        </p:nvGraphicFramePr>
        <p:xfrm>
          <a:off x="7976339" y="1375775"/>
          <a:ext cx="3384000" cy="472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15848163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483805289"/>
                    </a:ext>
                  </a:extLst>
                </a:gridCol>
              </a:tblGrid>
              <a:tr h="382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Feature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Feature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38279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44286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67442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stage1_viscosity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5408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stage1_density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8263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5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stage4_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39459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stage2_flow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61961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stage2_viscosity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20440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6173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232462"/>
                  </a:ext>
                </a:extLst>
              </a:tr>
              <a:tr h="388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stage3_</a:t>
                      </a:r>
                      <a:r>
                        <a:rPr lang="en-US" altLang="ko-KR" sz="1200" b="0" dirty="0"/>
                        <a:t>CO</a:t>
                      </a:r>
                      <a:r>
                        <a:rPr lang="en-US" altLang="ko-KR" sz="1200" b="0" baseline="-25000" dirty="0"/>
                        <a:t>2</a:t>
                      </a:r>
                      <a:endParaRPr lang="ko-KR" alt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stage5_density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484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487159-3BE1-375A-8BE1-CE0253293F1E}"/>
              </a:ext>
            </a:extLst>
          </p:cNvPr>
          <p:cNvSpPr txBox="1"/>
          <p:nvPr/>
        </p:nvSpPr>
        <p:spPr>
          <a:xfrm>
            <a:off x="4093426" y="2194008"/>
            <a:ext cx="37573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다른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비해 차이가 매우 적음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600" dirty="0"/>
              <a:t>분석에 영향을 크게 끼치지 않는다</a:t>
            </a:r>
            <a:endParaRPr lang="en-US" altLang="ko-KR" sz="1600" dirty="0"/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600" dirty="0"/>
              <a:t> Temp &amp; Humidity &amp; </a:t>
            </a:r>
            <a:r>
              <a:rPr lang="ko-KR" altLang="en-US" sz="1600" dirty="0"/>
              <a:t>일부</a:t>
            </a:r>
            <a:r>
              <a:rPr lang="en-US" altLang="ko-KR" sz="1600" dirty="0"/>
              <a:t> Feature </a:t>
            </a:r>
            <a:r>
              <a:rPr lang="ko-KR" altLang="en-US" sz="1600" dirty="0"/>
              <a:t>제거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7EC0E13-AB72-289A-C2C2-ABE3088ABB53}"/>
              </a:ext>
            </a:extLst>
          </p:cNvPr>
          <p:cNvSpPr/>
          <p:nvPr/>
        </p:nvSpPr>
        <p:spPr>
          <a:xfrm>
            <a:off x="4776281" y="3655915"/>
            <a:ext cx="2286000" cy="70177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슬라이드 번호 개체 틀 9">
            <a:extLst>
              <a:ext uri="{FF2B5EF4-FFF2-40B4-BE49-F238E27FC236}">
                <a16:creationId xmlns:a16="http://schemas.microsoft.com/office/drawing/2014/main" id="{438766CC-F742-E68C-F312-C43FD94A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BB889-CE12-E99A-AA01-4BD1093B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2" b="50661"/>
          <a:stretch/>
        </p:blipFill>
        <p:spPr>
          <a:xfrm>
            <a:off x="653083" y="3389650"/>
            <a:ext cx="3935768" cy="21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2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8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0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1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나무의 선">
            <a:extLst>
              <a:ext uri="{FF2B5EF4-FFF2-40B4-BE49-F238E27FC236}">
                <a16:creationId xmlns:a16="http://schemas.microsoft.com/office/drawing/2014/main" id="{89CF3450-2E70-4358-B8CA-F655B4841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31B0F0-43B5-4CE3-B006-A44B3EEC9063}"/>
              </a:ext>
            </a:extLst>
          </p:cNvPr>
          <p:cNvSpPr/>
          <p:nvPr/>
        </p:nvSpPr>
        <p:spPr>
          <a:xfrm>
            <a:off x="580416" y="559338"/>
            <a:ext cx="11031167" cy="57393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87D8451F-CB7D-41DA-FBC8-BFD3B1632E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46EE-D962-99EE-DFAD-AEDCC1ACC80A}"/>
              </a:ext>
            </a:extLst>
          </p:cNvPr>
          <p:cNvSpPr txBox="1"/>
          <p:nvPr/>
        </p:nvSpPr>
        <p:spPr>
          <a:xfrm>
            <a:off x="1468475" y="10688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4113D-1E9F-9B5B-4380-FAB1E498F0E1}"/>
              </a:ext>
            </a:extLst>
          </p:cNvPr>
          <p:cNvGrpSpPr/>
          <p:nvPr/>
        </p:nvGrpSpPr>
        <p:grpSpPr>
          <a:xfrm>
            <a:off x="2056203" y="2492615"/>
            <a:ext cx="625475" cy="615553"/>
            <a:chOff x="2223843" y="2415919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3191C9-F214-6402-8B1A-86F23F62A649}"/>
                </a:ext>
              </a:extLst>
            </p:cNvPr>
            <p:cNvSpPr txBox="1"/>
            <p:nvPr/>
          </p:nvSpPr>
          <p:spPr>
            <a:xfrm>
              <a:off x="2268187" y="2415919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F804894-8157-486C-7DEE-84DE414176AC}"/>
                </a:ext>
              </a:extLst>
            </p:cNvPr>
            <p:cNvSpPr/>
            <p:nvPr/>
          </p:nvSpPr>
          <p:spPr>
            <a:xfrm>
              <a:off x="2244808" y="282776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BE93899-BE67-88EC-C4E6-3A03F4073F47}"/>
                </a:ext>
              </a:extLst>
            </p:cNvPr>
            <p:cNvCxnSpPr/>
            <p:nvPr/>
          </p:nvCxnSpPr>
          <p:spPr>
            <a:xfrm>
              <a:off x="2223843" y="282776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B65900-24BE-B5B1-040A-FB1C80009C3C}"/>
              </a:ext>
            </a:extLst>
          </p:cNvPr>
          <p:cNvSpPr txBox="1"/>
          <p:nvPr/>
        </p:nvSpPr>
        <p:spPr>
          <a:xfrm>
            <a:off x="2119511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배경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F0C836-D5E6-DA79-379C-6178B0C3A1BE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DF2993-A819-41F2-B674-E5535B433E6D}"/>
              </a:ext>
            </a:extLst>
          </p:cNvPr>
          <p:cNvSpPr txBox="1"/>
          <p:nvPr/>
        </p:nvSpPr>
        <p:spPr>
          <a:xfrm>
            <a:off x="3828162" y="3135852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1F7CB4-7F13-46E6-74FC-D2D4853032F3}"/>
              </a:ext>
            </a:extLst>
          </p:cNvPr>
          <p:cNvGrpSpPr/>
          <p:nvPr/>
        </p:nvGrpSpPr>
        <p:grpSpPr>
          <a:xfrm>
            <a:off x="3764854" y="2492615"/>
            <a:ext cx="625475" cy="615553"/>
            <a:chOff x="3857222" y="2411177"/>
            <a:chExt cx="625475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D894DF-2907-BD8F-311F-4236B44B397A}"/>
                </a:ext>
              </a:extLst>
            </p:cNvPr>
            <p:cNvSpPr txBox="1"/>
            <p:nvPr/>
          </p:nvSpPr>
          <p:spPr>
            <a:xfrm>
              <a:off x="390156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0ED2B-BCD4-4269-84C5-52A88A09DB1A}"/>
                </a:ext>
              </a:extLst>
            </p:cNvPr>
            <p:cNvSpPr/>
            <p:nvPr/>
          </p:nvSpPr>
          <p:spPr>
            <a:xfrm>
              <a:off x="3878187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241E245-D055-D325-F940-F2742F07210D}"/>
                </a:ext>
              </a:extLst>
            </p:cNvPr>
            <p:cNvCxnSpPr/>
            <p:nvPr/>
          </p:nvCxnSpPr>
          <p:spPr>
            <a:xfrm>
              <a:off x="3857222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FE515C-CB98-B7E0-4EA7-5FC767A9A17A}"/>
              </a:ext>
            </a:extLst>
          </p:cNvPr>
          <p:cNvGrpSpPr/>
          <p:nvPr/>
        </p:nvGrpSpPr>
        <p:grpSpPr>
          <a:xfrm>
            <a:off x="5564902" y="2492615"/>
            <a:ext cx="625475" cy="615553"/>
            <a:chOff x="5490601" y="2411177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B1A0CF-0B41-1BA1-A62A-41C2045B81AB}"/>
                </a:ext>
              </a:extLst>
            </p:cNvPr>
            <p:cNvSpPr txBox="1"/>
            <p:nvPr/>
          </p:nvSpPr>
          <p:spPr>
            <a:xfrm>
              <a:off x="5520656" y="2411177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38DFD6E-7274-DFFA-CE2D-15A6587C7189}"/>
                </a:ext>
              </a:extLst>
            </p:cNvPr>
            <p:cNvSpPr/>
            <p:nvPr/>
          </p:nvSpPr>
          <p:spPr>
            <a:xfrm>
              <a:off x="5511566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6BC8D9-3B6C-4019-8374-945D761E42EF}"/>
                </a:ext>
              </a:extLst>
            </p:cNvPr>
            <p:cNvCxnSpPr/>
            <p:nvPr/>
          </p:nvCxnSpPr>
          <p:spPr>
            <a:xfrm>
              <a:off x="5490601" y="2823022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FF95AB-8D29-1979-FF77-5CE29723E2C0}"/>
              </a:ext>
            </a:extLst>
          </p:cNvPr>
          <p:cNvSpPr txBox="1"/>
          <p:nvPr/>
        </p:nvSpPr>
        <p:spPr>
          <a:xfrm>
            <a:off x="5379103" y="3135852"/>
            <a:ext cx="95544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F3EE25C-012A-9F41-AC3A-174556B0E3BC}"/>
              </a:ext>
            </a:extLst>
          </p:cNvPr>
          <p:cNvGrpSpPr/>
          <p:nvPr/>
        </p:nvGrpSpPr>
        <p:grpSpPr>
          <a:xfrm>
            <a:off x="7376221" y="2492615"/>
            <a:ext cx="646811" cy="615553"/>
            <a:chOff x="7543861" y="2411177"/>
            <a:chExt cx="646811" cy="6155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4B1CA9-8709-B74E-6B58-BAAA5DEE5E23}"/>
                </a:ext>
              </a:extLst>
            </p:cNvPr>
            <p:cNvSpPr txBox="1"/>
            <p:nvPr/>
          </p:nvSpPr>
          <p:spPr>
            <a:xfrm>
              <a:off x="7566773" y="2411177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3A7525-9FD7-31CA-C94A-C0EDE38FA162}"/>
                </a:ext>
              </a:extLst>
            </p:cNvPr>
            <p:cNvSpPr/>
            <p:nvPr/>
          </p:nvSpPr>
          <p:spPr>
            <a:xfrm>
              <a:off x="7557683" y="2823022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99AC9-D0AE-1E09-FF62-781642DCB41A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61" y="2823022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49CB87-D009-A05C-D1C5-7BBC8FE76208}"/>
              </a:ext>
            </a:extLst>
          </p:cNvPr>
          <p:cNvSpPr txBox="1"/>
          <p:nvPr/>
        </p:nvSpPr>
        <p:spPr>
          <a:xfrm>
            <a:off x="7451126" y="3135852"/>
            <a:ext cx="51012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F5386F0-D930-E530-5A42-840FFE70998F}"/>
              </a:ext>
            </a:extLst>
          </p:cNvPr>
          <p:cNvGrpSpPr/>
          <p:nvPr/>
        </p:nvGrpSpPr>
        <p:grpSpPr>
          <a:xfrm>
            <a:off x="5940926" y="3889271"/>
            <a:ext cx="646811" cy="615553"/>
            <a:chOff x="3934618" y="2766203"/>
            <a:chExt cx="646811" cy="61555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12A9AD-6E59-EFAC-7F18-4AEE8DF5786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115365-B6B2-6538-4D2A-B638E3FC4429}"/>
                </a:ext>
              </a:extLst>
            </p:cNvPr>
            <p:cNvSpPr/>
            <p:nvPr/>
          </p:nvSpPr>
          <p:spPr>
            <a:xfrm>
              <a:off x="3948440" y="3178048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69A784-C052-FB16-7E27-BE605229F5CD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78048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43A7FB-367D-3E26-9085-2D8CD152E25D}"/>
              </a:ext>
            </a:extLst>
          </p:cNvPr>
          <p:cNvSpPr txBox="1"/>
          <p:nvPr/>
        </p:nvSpPr>
        <p:spPr>
          <a:xfrm>
            <a:off x="5546743" y="4472438"/>
            <a:ext cx="1399151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 과정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BC71AD-5050-78C2-94FE-7ACC03188AF9}"/>
              </a:ext>
            </a:extLst>
          </p:cNvPr>
          <p:cNvGrpSpPr/>
          <p:nvPr/>
        </p:nvGrpSpPr>
        <p:grpSpPr>
          <a:xfrm>
            <a:off x="7710058" y="3889271"/>
            <a:ext cx="646811" cy="618968"/>
            <a:chOff x="3934618" y="2766203"/>
            <a:chExt cx="646811" cy="6189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65FCBA-1684-25E9-A916-12C1280217B0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62F7D8-B3C6-64A2-7C5D-3D46A5EFF4FB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7117EE-1BC9-F565-1337-38797475BFF0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9153234-9798-65C2-12FA-A821962A2FCF}"/>
              </a:ext>
            </a:extLst>
          </p:cNvPr>
          <p:cNvSpPr txBox="1"/>
          <p:nvPr/>
        </p:nvSpPr>
        <p:spPr>
          <a:xfrm>
            <a:off x="7702279" y="4472438"/>
            <a:ext cx="75410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링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819CEF0-315D-860E-0C2C-CB6A57C9F0CB}"/>
              </a:ext>
            </a:extLst>
          </p:cNvPr>
          <p:cNvGrpSpPr/>
          <p:nvPr/>
        </p:nvGrpSpPr>
        <p:grpSpPr>
          <a:xfrm>
            <a:off x="9479190" y="3889271"/>
            <a:ext cx="646811" cy="618968"/>
            <a:chOff x="3934618" y="2766203"/>
            <a:chExt cx="646811" cy="61896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E1D0D1-B619-80B7-423D-138099D65EB7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07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991C6B8-C497-D339-728E-C76C4A07DD17}"/>
                </a:ext>
              </a:extLst>
            </p:cNvPr>
            <p:cNvSpPr/>
            <p:nvPr/>
          </p:nvSpPr>
          <p:spPr>
            <a:xfrm>
              <a:off x="3948440" y="3187379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CE99F38-E3FA-314D-00D4-B7CB7E46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87379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368374-30DE-78B8-6BF4-BE76DF9E608F}"/>
              </a:ext>
            </a:extLst>
          </p:cNvPr>
          <p:cNvSpPr txBox="1"/>
          <p:nvPr/>
        </p:nvSpPr>
        <p:spPr>
          <a:xfrm>
            <a:off x="9553165" y="4472438"/>
            <a:ext cx="51172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</a:t>
            </a:r>
          </a:p>
        </p:txBody>
      </p:sp>
      <p:sp>
        <p:nvSpPr>
          <p:cNvPr id="67" name="슬라이드 번호 개체 틀 102">
            <a:extLst>
              <a:ext uri="{FF2B5EF4-FFF2-40B4-BE49-F238E27FC236}">
                <a16:creationId xmlns:a16="http://schemas.microsoft.com/office/drawing/2014/main" id="{D59CA4BA-1E95-64D3-0CE1-D31A18E9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1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48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9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8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7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3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E6EEE88E-278F-47EB-25D0-095C23E465F6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4233647-D86E-2492-0BE3-BBC05A30AFD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C46CEB-CEEE-2F49-5DB5-BFF6C9C5321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277FAB-B320-855E-545E-30D197E9C6E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8FE8B4-9B1B-9D9D-DDEB-813B917161E2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69D4-9FB7-FC83-32FB-5D86ED125477}"/>
              </a:ext>
            </a:extLst>
          </p:cNvPr>
          <p:cNvSpPr txBox="1"/>
          <p:nvPr/>
        </p:nvSpPr>
        <p:spPr>
          <a:xfrm>
            <a:off x="1485704" y="814968"/>
            <a:ext cx="2418661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 선정과정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9F61125-3B6B-0F0B-617D-9EE533DC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332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BC3FF973-0FB0-C435-D85C-858511B53BC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00DFB799-B660-FC1F-A7DF-68F7C797E05D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C64C3D-E106-AA9D-3781-FC78FB05FEC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CA5C07-62BE-CBE5-665F-2DCEAFA2499E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5CA1DB-D2F8-B99C-83A3-6C4C33749AF4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104FE-E0E5-F097-5067-3F0135AF2F3B}"/>
              </a:ext>
            </a:extLst>
          </p:cNvPr>
          <p:cNvSpPr txBox="1"/>
          <p:nvPr/>
        </p:nvSpPr>
        <p:spPr>
          <a:xfrm>
            <a:off x="1485704" y="814968"/>
            <a:ext cx="106893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모델링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0FD49E88-3939-5FDB-CEB2-54DC5187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3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B3FC29EE-15C7-3C47-A9E2-4C55C3F9E86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669B857-EE6A-FDB8-56C1-CC6853D6474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4E20AD-E22C-AA12-7673-A54ACDB3CE2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7C13F3-3C7C-531E-AA55-98DC30B65739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F3E2DA-D585-2E1E-D6B1-D60836EAB115}"/>
              </a:ext>
            </a:extLst>
          </p:cNvPr>
          <p:cNvSpPr/>
          <p:nvPr/>
        </p:nvSpPr>
        <p:spPr>
          <a:xfrm>
            <a:off x="1025547" y="1483950"/>
            <a:ext cx="10140899" cy="4309675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B0188-94D2-6AAF-B063-C0CA69A30A6F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C5F64F-5361-7EA0-50FC-AD33AAB2DD45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기대 효과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C4FB09-8D15-8D63-9157-18CC2DFA23EB}"/>
              </a:ext>
            </a:extLst>
          </p:cNvPr>
          <p:cNvGrpSpPr/>
          <p:nvPr/>
        </p:nvGrpSpPr>
        <p:grpSpPr>
          <a:xfrm>
            <a:off x="1467634" y="1962565"/>
            <a:ext cx="1981200" cy="3558438"/>
            <a:chOff x="2080260" y="1958340"/>
            <a:chExt cx="1981200" cy="35584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A813B3D-8445-6827-8418-C0342A15BBA9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EB3F818-38FA-1AD5-2DA2-AC01052C554A}"/>
                </a:ext>
              </a:extLst>
            </p:cNvPr>
            <p:cNvGrpSpPr/>
            <p:nvPr/>
          </p:nvGrpSpPr>
          <p:grpSpPr>
            <a:xfrm>
              <a:off x="2245303" y="2072341"/>
              <a:ext cx="1728088" cy="3186637"/>
              <a:chOff x="2321503" y="2072341"/>
              <a:chExt cx="1728088" cy="318663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A0954960-D3DA-97BF-6DE0-F413D699CA35}"/>
                  </a:ext>
                </a:extLst>
              </p:cNvPr>
              <p:cNvGrpSpPr/>
              <p:nvPr/>
            </p:nvGrpSpPr>
            <p:grpSpPr>
              <a:xfrm>
                <a:off x="2321503" y="2288425"/>
                <a:ext cx="1728088" cy="2970553"/>
                <a:chOff x="2173794" y="2307732"/>
                <a:chExt cx="1728088" cy="2970553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F08D2A7-86C2-0432-5A41-D7EBAEDE0B37}"/>
                    </a:ext>
                  </a:extLst>
                </p:cNvPr>
                <p:cNvSpPr/>
                <p:nvPr/>
              </p:nvSpPr>
              <p:spPr>
                <a:xfrm>
                  <a:off x="239773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094B98A-DC6C-6A55-F784-4CD83C106774}"/>
                    </a:ext>
                  </a:extLst>
                </p:cNvPr>
                <p:cNvSpPr txBox="1"/>
                <p:nvPr/>
              </p:nvSpPr>
              <p:spPr>
                <a:xfrm>
                  <a:off x="2471431" y="399379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품질비용 절감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13EEDC8-9CD8-6CC8-0E87-59186FDE38CB}"/>
                    </a:ext>
                  </a:extLst>
                </p:cNvPr>
                <p:cNvSpPr txBox="1"/>
                <p:nvPr/>
              </p:nvSpPr>
              <p:spPr>
                <a:xfrm>
                  <a:off x="2173794" y="4318604"/>
                  <a:ext cx="1728088" cy="959681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rtl="0" fontAlgn="ba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97%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의 높</a:t>
                  </a:r>
                  <a:r>
                    <a:rPr lang="ko-KR" altLang="en-US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은 정확도로 데이터 기반불량 검출 자동화를 통해 별다른 시스템을 적용하지 않아도 품질 비용을 절감할 수 있다</a:t>
                  </a:r>
                  <a:r>
                    <a:rPr lang="en-US" altLang="ko-KR" sz="1200" b="0" i="0" u="none" strike="noStrik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+mn-ea"/>
                    </a:rPr>
                    <a:t>.</a:t>
                  </a:r>
                </a:p>
              </p:txBody>
            </p:sp>
            <p:pic>
              <p:nvPicPr>
                <p:cNvPr id="41" name="그래픽 40" descr="망원경 단색으로 채워진">
                  <a:extLst>
                    <a:ext uri="{FF2B5EF4-FFF2-40B4-BE49-F238E27FC236}">
                      <a16:creationId xmlns:a16="http://schemas.microsoft.com/office/drawing/2014/main" id="{C18D9316-E76C-4C34-826D-317D00996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2286" y="2655400"/>
                  <a:ext cx="513953" cy="513953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2" descr="인쇄 유무 확인(날인 누락), 불량 일부인 검사 비전검사기 : 네이버 블로그">
                <a:hlinkClick r:id="rId4"/>
                <a:extLst>
                  <a:ext uri="{FF2B5EF4-FFF2-40B4-BE49-F238E27FC236}">
                    <a16:creationId xmlns:a16="http://schemas.microsoft.com/office/drawing/2014/main" id="{02123D45-F934-0D30-A642-C1B5BF233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0" t="51795" r="77765" b="16543"/>
              <a:stretch/>
            </p:blipFill>
            <p:spPr bwMode="auto">
              <a:xfrm>
                <a:off x="2342462" y="2072341"/>
                <a:ext cx="1622702" cy="16601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B7B68CD-19FD-D742-6C03-3B75F080E4A3}"/>
              </a:ext>
            </a:extLst>
          </p:cNvPr>
          <p:cNvGrpSpPr/>
          <p:nvPr/>
        </p:nvGrpSpPr>
        <p:grpSpPr>
          <a:xfrm>
            <a:off x="6317988" y="1953238"/>
            <a:ext cx="1981200" cy="3558438"/>
            <a:chOff x="8088207" y="1953238"/>
            <a:chExt cx="1981200" cy="355843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980371-3388-8BB0-279F-67C826AB4650}"/>
                </a:ext>
              </a:extLst>
            </p:cNvPr>
            <p:cNvSpPr/>
            <p:nvPr/>
          </p:nvSpPr>
          <p:spPr>
            <a:xfrm>
              <a:off x="8088207" y="1953238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8D5B960-E242-A65B-F34C-B57A33E855B2}"/>
                </a:ext>
              </a:extLst>
            </p:cNvPr>
            <p:cNvGrpSpPr/>
            <p:nvPr/>
          </p:nvGrpSpPr>
          <p:grpSpPr>
            <a:xfrm>
              <a:off x="8247184" y="2099849"/>
              <a:ext cx="1728088" cy="2982083"/>
              <a:chOff x="8170984" y="2099849"/>
              <a:chExt cx="1728088" cy="298208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674DBA4-3AA1-7785-E007-15433D0E8636}"/>
                  </a:ext>
                </a:extLst>
              </p:cNvPr>
              <p:cNvGrpSpPr/>
              <p:nvPr/>
            </p:nvGrpSpPr>
            <p:grpSpPr>
              <a:xfrm>
                <a:off x="8170984" y="2288425"/>
                <a:ext cx="1728088" cy="2793507"/>
                <a:chOff x="6289444" y="2307732"/>
                <a:chExt cx="1728088" cy="2793507"/>
              </a:xfrm>
            </p:grpSpPr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5CF6C0-99F0-92AB-8A43-57114D2A7730}"/>
                    </a:ext>
                  </a:extLst>
                </p:cNvPr>
                <p:cNvSpPr/>
                <p:nvPr/>
              </p:nvSpPr>
              <p:spPr>
                <a:xfrm>
                  <a:off x="6513382" y="2307732"/>
                  <a:ext cx="1223060" cy="1223060"/>
                </a:xfrm>
                <a:prstGeom prst="ellipse">
                  <a:avLst/>
                </a:prstGeom>
                <a:solidFill>
                  <a:srgbClr val="EEEEEE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Noto Sans KR Regular" panose="020B0500000000000000" pitchFamily="34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80B866-D9DF-BB72-5F96-A6BB1B395F8A}"/>
                    </a:ext>
                  </a:extLst>
                </p:cNvPr>
                <p:cNvSpPr txBox="1"/>
                <p:nvPr/>
              </p:nvSpPr>
              <p:spPr>
                <a:xfrm>
                  <a:off x="6587081" y="4001410"/>
                  <a:ext cx="1075666" cy="267184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pPr algn="ctr"/>
                  <a:r>
                    <a:rPr lang="ko-KR" altLang="en-US" sz="1500" u="sng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oto Sans KR Bold" panose="020B0800000000000000" pitchFamily="34" charset="-127"/>
                      <a:ea typeface="Noto Sans KR Bold" panose="020B0800000000000000" pitchFamily="34" charset="-127"/>
                    </a:rPr>
                    <a:t>인사이트 제공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5354EBD-D070-13BC-A3C1-11B6EE7E8DA1}"/>
                    </a:ext>
                  </a:extLst>
                </p:cNvPr>
                <p:cNvSpPr txBox="1"/>
                <p:nvPr/>
              </p:nvSpPr>
              <p:spPr>
                <a:xfrm>
                  <a:off x="6289444" y="4326224"/>
                  <a:ext cx="1728088" cy="775015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 rtlCol="0">
                  <a:spAutoFit/>
                </a:bodyPr>
                <a:lstStyle/>
                <a:p>
                  <a:pPr marL="0" indent="0" fontAlgn="base">
                    <a:spcBef>
                      <a:spcPts val="0"/>
                    </a:spcBef>
                    <a:buFont typeface="Arial" panose="020B0604020202020204" pitchFamily="34" charset="0"/>
                    <a:buNone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관리자에게 현재 상태를 보다 빠르게 파악할 수 있게 해주며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,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 이슈 원인파악에 도움을 준다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77" name="그래픽 76" descr="블록체인 단색으로 채워진">
                  <a:extLst>
                    <a:ext uri="{FF2B5EF4-FFF2-40B4-BE49-F238E27FC236}">
                      <a16:creationId xmlns:a16="http://schemas.microsoft.com/office/drawing/2014/main" id="{EF243868-7D3F-DCE1-C307-8DE9EDB7DD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518" y="2655400"/>
                  <a:ext cx="472788" cy="472788"/>
                </a:xfrm>
                <a:prstGeom prst="rect">
                  <a:avLst/>
                </a:prstGeom>
              </p:spPr>
            </p:pic>
          </p:grpSp>
          <p:pic>
            <p:nvPicPr>
              <p:cNvPr id="73" name="Picture 14" descr="근본 원인 분석 방법 | 정의, 이점 및 5가지 최고의 도구 | 2024년 업데이트 - AhaSlides">
                <a:hlinkClick r:id="rId8"/>
                <a:extLst>
                  <a:ext uri="{FF2B5EF4-FFF2-40B4-BE49-F238E27FC236}">
                    <a16:creationId xmlns:a16="http://schemas.microsoft.com/office/drawing/2014/main" id="{5A1444C0-FD15-3730-8C50-9557A8455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2322" y="2099849"/>
                <a:ext cx="1588259" cy="158825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C73C0F0-A749-D1B1-9406-EFAE2D8B21AF}"/>
              </a:ext>
            </a:extLst>
          </p:cNvPr>
          <p:cNvGrpSpPr/>
          <p:nvPr/>
        </p:nvGrpSpPr>
        <p:grpSpPr>
          <a:xfrm>
            <a:off x="8743166" y="1953238"/>
            <a:ext cx="1981200" cy="3558438"/>
            <a:chOff x="2080260" y="1958340"/>
            <a:chExt cx="1981200" cy="355843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39DEC81-4E4C-47A6-B018-E59B774EB2A8}"/>
                </a:ext>
              </a:extLst>
            </p:cNvPr>
            <p:cNvSpPr/>
            <p:nvPr/>
          </p:nvSpPr>
          <p:spPr>
            <a:xfrm>
              <a:off x="2080260" y="1958340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B1FD53-00BA-730D-B85B-7B94933D7169}"/>
                </a:ext>
              </a:extLst>
            </p:cNvPr>
            <p:cNvGrpSpPr/>
            <p:nvPr/>
          </p:nvGrpSpPr>
          <p:grpSpPr>
            <a:xfrm>
              <a:off x="2245303" y="2288425"/>
              <a:ext cx="1728088" cy="2970553"/>
              <a:chOff x="2173794" y="2307732"/>
              <a:chExt cx="1728088" cy="2970553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10BB9BE-BD55-5541-2AE6-1B7313232F24}"/>
                  </a:ext>
                </a:extLst>
              </p:cNvPr>
              <p:cNvSpPr/>
              <p:nvPr/>
            </p:nvSpPr>
            <p:spPr>
              <a:xfrm>
                <a:off x="2397732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513239-199D-F971-A62E-41C9EA367193}"/>
                  </a:ext>
                </a:extLst>
              </p:cNvPr>
              <p:cNvSpPr txBox="1"/>
              <p:nvPr/>
            </p:nvSpPr>
            <p:spPr>
              <a:xfrm>
                <a:off x="2471433" y="399379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즉각적인 대응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B0B0C86-7701-9F5C-0BF9-0FA74385D058}"/>
                  </a:ext>
                </a:extLst>
              </p:cNvPr>
              <p:cNvSpPr txBox="1"/>
              <p:nvPr/>
            </p:nvSpPr>
            <p:spPr>
              <a:xfrm>
                <a:off x="2173794" y="4318604"/>
                <a:ext cx="1728088" cy="959681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스스로 학습하는 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ML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을 적용하여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즉각적인 대응을 가능케 하며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빠른 적응성을 통해 다양한 상황에 대처할 수 있다</a:t>
                </a:r>
                <a:r>
                  <a:rPr lang="en-US" altLang="ko-KR" sz="1200" b="0" i="0" u="none" strike="noStrik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+mn-ea"/>
                  </a:rPr>
                  <a:t>.</a:t>
                </a:r>
              </a:p>
            </p:txBody>
          </p:sp>
          <p:pic>
            <p:nvPicPr>
              <p:cNvPr id="84" name="그래픽 83" descr="망원경 단색으로 채워진">
                <a:extLst>
                  <a:ext uri="{FF2B5EF4-FFF2-40B4-BE49-F238E27FC236}">
                    <a16:creationId xmlns:a16="http://schemas.microsoft.com/office/drawing/2014/main" id="{36007E4F-C453-16CC-CB1B-3025EE5B2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52286" y="2655400"/>
                <a:ext cx="513953" cy="513953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0E6AD9-1967-BF23-6018-E1658C7EDAB9}"/>
              </a:ext>
            </a:extLst>
          </p:cNvPr>
          <p:cNvGrpSpPr/>
          <p:nvPr/>
        </p:nvGrpSpPr>
        <p:grpSpPr>
          <a:xfrm>
            <a:off x="3892811" y="1962565"/>
            <a:ext cx="1981200" cy="3558438"/>
            <a:chOff x="3892811" y="1962565"/>
            <a:chExt cx="1981200" cy="355843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23BFA0F-469B-CCEA-276C-58CA6C164E03}"/>
                </a:ext>
              </a:extLst>
            </p:cNvPr>
            <p:cNvSpPr/>
            <p:nvPr/>
          </p:nvSpPr>
          <p:spPr>
            <a:xfrm>
              <a:off x="3892811" y="1962565"/>
              <a:ext cx="1981200" cy="3558438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548CA0B-D899-02BA-5537-E8882B69DD9B}"/>
                </a:ext>
              </a:extLst>
            </p:cNvPr>
            <p:cNvGrpSpPr/>
            <p:nvPr/>
          </p:nvGrpSpPr>
          <p:grpSpPr>
            <a:xfrm>
              <a:off x="4058557" y="2288425"/>
              <a:ext cx="1728088" cy="2793507"/>
              <a:chOff x="4231619" y="2307732"/>
              <a:chExt cx="1728088" cy="2793507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50463A4C-D902-A59D-F049-B107A5900599}"/>
                  </a:ext>
                </a:extLst>
              </p:cNvPr>
              <p:cNvSpPr/>
              <p:nvPr/>
            </p:nvSpPr>
            <p:spPr>
              <a:xfrm>
                <a:off x="4455557" y="2307732"/>
                <a:ext cx="1223060" cy="1223060"/>
              </a:xfrm>
              <a:prstGeom prst="ellipse">
                <a:avLst/>
              </a:prstGeom>
              <a:solidFill>
                <a:srgbClr val="EEEEEE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B8ACEDF-DDC2-90A8-F9D9-2676BB921B0D}"/>
                  </a:ext>
                </a:extLst>
              </p:cNvPr>
              <p:cNvSpPr txBox="1"/>
              <p:nvPr/>
            </p:nvSpPr>
            <p:spPr>
              <a:xfrm>
                <a:off x="4529256" y="4001410"/>
                <a:ext cx="1075666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1500" u="sng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old" panose="020B0800000000000000" pitchFamily="34" charset="-127"/>
                    <a:ea typeface="Noto Sans KR Bold" panose="020B0800000000000000" pitchFamily="34" charset="-127"/>
                  </a:rPr>
                  <a:t>유지보수 용이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B423692-2AA6-9709-C68B-1F9E2FB56ED3}"/>
                  </a:ext>
                </a:extLst>
              </p:cNvPr>
              <p:cNvSpPr txBox="1"/>
              <p:nvPr/>
            </p:nvSpPr>
            <p:spPr>
              <a:xfrm>
                <a:off x="4231619" y="4326224"/>
                <a:ext cx="1728088" cy="77501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 rtlCol="0">
                <a:spAutoFit/>
              </a:bodyPr>
              <a:lstStyle/>
              <a:p>
                <a:pPr marL="0" indent="0" fontAlgn="base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부가적인 품질 테스터가 불필요 하며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관리자의 유지보수와 공장 내 공간활용에 보다 용이하다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  <p:pic>
            <p:nvPicPr>
              <p:cNvPr id="93" name="그래픽 92" descr="흑백 단색으로 채워진">
                <a:extLst>
                  <a:ext uri="{FF2B5EF4-FFF2-40B4-BE49-F238E27FC236}">
                    <a16:creationId xmlns:a16="http://schemas.microsoft.com/office/drawing/2014/main" id="{1049DBFF-D128-AF36-22F5-DF4E348EA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0785" y="2640690"/>
                <a:ext cx="512605" cy="512605"/>
              </a:xfrm>
              <a:prstGeom prst="rect">
                <a:avLst/>
              </a:prstGeom>
            </p:spPr>
          </p:pic>
        </p:grpSp>
        <p:pic>
          <p:nvPicPr>
            <p:cNvPr id="88" name="Picture 1" descr="설비관리 과정 이미지 입니다.">
              <a:extLst>
                <a:ext uri="{FF2B5EF4-FFF2-40B4-BE49-F238E27FC236}">
                  <a16:creationId xmlns:a16="http://schemas.microsoft.com/office/drawing/2014/main" id="{5AB09D17-D1A6-30EA-F104-9371187B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2" t="43992" r="48007" b="11729"/>
            <a:stretch/>
          </p:blipFill>
          <p:spPr bwMode="auto">
            <a:xfrm>
              <a:off x="4091897" y="2081876"/>
              <a:ext cx="1620000" cy="16927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십자형 88">
              <a:extLst>
                <a:ext uri="{FF2B5EF4-FFF2-40B4-BE49-F238E27FC236}">
                  <a16:creationId xmlns:a16="http://schemas.microsoft.com/office/drawing/2014/main" id="{04CC6830-7EBC-161E-3E29-473A56E0E7B7}"/>
                </a:ext>
              </a:extLst>
            </p:cNvPr>
            <p:cNvSpPr/>
            <p:nvPr/>
          </p:nvSpPr>
          <p:spPr>
            <a:xfrm rot="2807399">
              <a:off x="4452977" y="2432208"/>
              <a:ext cx="900000" cy="900000"/>
            </a:xfrm>
            <a:prstGeom prst="plus">
              <a:avLst>
                <a:gd name="adj" fmla="val 44236"/>
              </a:avLst>
            </a:prstGeom>
            <a:solidFill>
              <a:srgbClr val="FF0000"/>
            </a:solidFill>
            <a:ln w="31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4" name="Picture 6" descr="빠른 학습 실루엣 개인 지도 교사에 대한 스톡 벡터 아트 및 기타 이미지 - 개인 지도 교사, 깔때기, 사람 뇌 - iStock">
            <a:extLst>
              <a:ext uri="{FF2B5EF4-FFF2-40B4-BE49-F238E27FC236}">
                <a16:creationId xmlns:a16="http://schemas.microsoft.com/office/drawing/2014/main" id="{9700D4D2-359D-9311-449A-EB485CAF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014" y="2056004"/>
            <a:ext cx="1620000" cy="18125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720FDB-A163-E8E2-5491-50387A2A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67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D1628531-E854-51C5-8F71-14CEEF0549D5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E67CBC8-54FB-0A34-266E-125C0E5FD61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56906C-9E35-AD6D-01F1-2B98C333809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5132-A8CB-62DD-D267-FAB16B7598A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AF4CF8-7D7B-539C-EDBC-29C316F617DA}"/>
              </a:ext>
            </a:extLst>
          </p:cNvPr>
          <p:cNvGrpSpPr/>
          <p:nvPr/>
        </p:nvGrpSpPr>
        <p:grpSpPr>
          <a:xfrm>
            <a:off x="4372879" y="2135840"/>
            <a:ext cx="3446241" cy="3446241"/>
            <a:chOff x="4676354" y="2456536"/>
            <a:chExt cx="3096593" cy="3096593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90C2BD3-ADB0-2F72-756C-2179A9543A2C}"/>
                </a:ext>
              </a:extLst>
            </p:cNvPr>
            <p:cNvSpPr/>
            <p:nvPr/>
          </p:nvSpPr>
          <p:spPr>
            <a:xfrm>
              <a:off x="4773661" y="2553843"/>
              <a:ext cx="2901979" cy="2901979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2AF4B972-28A4-3B31-53BE-F5AD32AB9ED4}"/>
                </a:ext>
              </a:extLst>
            </p:cNvPr>
            <p:cNvSpPr/>
            <p:nvPr/>
          </p:nvSpPr>
          <p:spPr>
            <a:xfrm>
              <a:off x="4676354" y="2456536"/>
              <a:ext cx="3096593" cy="3096593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A0CD28D-617E-D3FD-3D9D-C8C9DDFEEF02}"/>
              </a:ext>
            </a:extLst>
          </p:cNvPr>
          <p:cNvSpPr/>
          <p:nvPr/>
        </p:nvSpPr>
        <p:spPr>
          <a:xfrm>
            <a:off x="7343775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E3E1B5-1495-99DF-9B62-F416CC764401}"/>
              </a:ext>
            </a:extLst>
          </p:cNvPr>
          <p:cNvSpPr/>
          <p:nvPr/>
        </p:nvSpPr>
        <p:spPr>
          <a:xfrm>
            <a:off x="7721026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Affected item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42F409-4EC0-ABB1-C2E0-1697316889B3}"/>
              </a:ext>
            </a:extLst>
          </p:cNvPr>
          <p:cNvSpPr/>
          <p:nvPr/>
        </p:nvSpPr>
        <p:spPr>
          <a:xfrm>
            <a:off x="7343775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E4E7601-EF7C-816C-7203-11C8064A0ECC}"/>
              </a:ext>
            </a:extLst>
          </p:cNvPr>
          <p:cNvSpPr/>
          <p:nvPr/>
        </p:nvSpPr>
        <p:spPr>
          <a:xfrm>
            <a:off x="7721026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절감 비용 계산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F265B4-8B0B-32E1-7CCE-B01D2DAE23F9}"/>
              </a:ext>
            </a:extLst>
          </p:cNvPr>
          <p:cNvSpPr/>
          <p:nvPr/>
        </p:nvSpPr>
        <p:spPr>
          <a:xfrm flipH="1">
            <a:off x="4727576" y="4923087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7A3E3EB-9D9A-AA76-5B18-BEBF1C431BFF}"/>
              </a:ext>
            </a:extLst>
          </p:cNvPr>
          <p:cNvSpPr/>
          <p:nvPr/>
        </p:nvSpPr>
        <p:spPr>
          <a:xfrm flipH="1">
            <a:off x="2103340" y="4805612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0943D6-3BFD-909D-0F82-A0203F1A7AE9}"/>
              </a:ext>
            </a:extLst>
          </p:cNvPr>
          <p:cNvSpPr/>
          <p:nvPr/>
        </p:nvSpPr>
        <p:spPr>
          <a:xfrm flipH="1">
            <a:off x="4727576" y="2665662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E9A5E5-373D-7040-6B48-C6C814E39B93}"/>
              </a:ext>
            </a:extLst>
          </p:cNvPr>
          <p:cNvSpPr/>
          <p:nvPr/>
        </p:nvSpPr>
        <p:spPr>
          <a:xfrm flipH="1">
            <a:off x="2103340" y="2548187"/>
            <a:ext cx="2368550" cy="355600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Upper Lower line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8FD4C0A-841C-A73D-5048-4533C40DAA83}"/>
              </a:ext>
            </a:extLst>
          </p:cNvPr>
          <p:cNvCxnSpPr/>
          <p:nvPr/>
        </p:nvCxnSpPr>
        <p:spPr>
          <a:xfrm flipH="1">
            <a:off x="4717375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08C1BC-AF38-58B0-36E2-E3ED7BF947BA}"/>
              </a:ext>
            </a:extLst>
          </p:cNvPr>
          <p:cNvCxnSpPr>
            <a:cxnSpLocks/>
          </p:cNvCxnSpPr>
          <p:nvPr/>
        </p:nvCxnSpPr>
        <p:spPr>
          <a:xfrm>
            <a:off x="4716700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EB95740-6C3C-3561-2872-33C4C389B490}"/>
              </a:ext>
            </a:extLst>
          </p:cNvPr>
          <p:cNvCxnSpPr>
            <a:cxnSpLocks/>
          </p:cNvCxnSpPr>
          <p:nvPr/>
        </p:nvCxnSpPr>
        <p:spPr>
          <a:xfrm flipH="1">
            <a:off x="7331075" y="2654786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95DE433-718C-D60C-6AF3-8411C35B161D}"/>
              </a:ext>
            </a:extLst>
          </p:cNvPr>
          <p:cNvCxnSpPr>
            <a:cxnSpLocks/>
          </p:cNvCxnSpPr>
          <p:nvPr/>
        </p:nvCxnSpPr>
        <p:spPr>
          <a:xfrm>
            <a:off x="7338574" y="4913562"/>
            <a:ext cx="141051" cy="141051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76C7E1-661B-CDCD-7CBA-17F0A64B0B7E}"/>
              </a:ext>
            </a:extLst>
          </p:cNvPr>
          <p:cNvSpPr txBox="1"/>
          <p:nvPr/>
        </p:nvSpPr>
        <p:spPr>
          <a:xfrm>
            <a:off x="2237397" y="3000194"/>
            <a:ext cx="1945079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불량이 발생하는 각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의 범위를 특정하여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불량품을 선별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75F5F2-466A-9C74-237A-33792CB80AC4}"/>
              </a:ext>
            </a:extLst>
          </p:cNvPr>
          <p:cNvSpPr txBox="1"/>
          <p:nvPr/>
        </p:nvSpPr>
        <p:spPr>
          <a:xfrm>
            <a:off x="8098851" y="3000194"/>
            <a:ext cx="1768254" cy="6493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Affected item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에 대해 후속 공정 설비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parameter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조정으로 불량 가능성 감소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2A009-3914-0D7B-9A79-6A0D3D409617}"/>
              </a:ext>
            </a:extLst>
          </p:cNvPr>
          <p:cNvSpPr txBox="1"/>
          <p:nvPr/>
        </p:nvSpPr>
        <p:spPr>
          <a:xfrm>
            <a:off x="8098851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실제로 절감되는 비용 계산하여 성과를 수치로 표시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A8B9A1-C3E2-9679-16AE-0C372C6B7B12}"/>
              </a:ext>
            </a:extLst>
          </p:cNvPr>
          <p:cNvSpPr txBox="1"/>
          <p:nvPr/>
        </p:nvSpPr>
        <p:spPr>
          <a:xfrm>
            <a:off x="2325809" y="5260000"/>
            <a:ext cx="1768254" cy="42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보다 쉽게 불량을 판별할 수 있는 새로운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를 도출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2E03949-E758-C224-7137-A07DD45F9CEA}"/>
              </a:ext>
            </a:extLst>
          </p:cNvPr>
          <p:cNvSpPr/>
          <p:nvPr/>
        </p:nvSpPr>
        <p:spPr>
          <a:xfrm>
            <a:off x="5190020" y="2970871"/>
            <a:ext cx="1811960" cy="18119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C3439F9-1A32-1209-EFE2-D4C663C28BA2}"/>
              </a:ext>
            </a:extLst>
          </p:cNvPr>
          <p:cNvSpPr/>
          <p:nvPr/>
        </p:nvSpPr>
        <p:spPr>
          <a:xfrm>
            <a:off x="5190019" y="2970871"/>
            <a:ext cx="1811960" cy="1811960"/>
          </a:xfrm>
          <a:prstGeom prst="ellipse">
            <a:avLst/>
          </a:prstGeom>
          <a:solidFill>
            <a:srgbClr val="2A2A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CD138F-F8F4-B66A-A3DC-55A24DD5B4CE}"/>
              </a:ext>
            </a:extLst>
          </p:cNvPr>
          <p:cNvSpPr txBox="1"/>
          <p:nvPr/>
        </p:nvSpPr>
        <p:spPr>
          <a:xfrm>
            <a:off x="1485704" y="812428"/>
            <a:ext cx="1971424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추가 목표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8F3A3E-10F9-47B7-9C21-110BE6C1F74A}"/>
              </a:ext>
            </a:extLst>
          </p:cNvPr>
          <p:cNvSpPr txBox="1"/>
          <p:nvPr/>
        </p:nvSpPr>
        <p:spPr>
          <a:xfrm>
            <a:off x="1486498" y="1280083"/>
            <a:ext cx="4752634" cy="7938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z="1400" dirty="0"/>
              <a:t>현시스템의 한계점은 공정이 모두 마무리 된 이후</a:t>
            </a:r>
            <a:r>
              <a:rPr lang="en-US" altLang="ko-KR" sz="1400" dirty="0"/>
              <a:t>, </a:t>
            </a:r>
            <a:r>
              <a:rPr lang="ko-KR" altLang="en-US" sz="1400" dirty="0"/>
              <a:t>불량 판별이 가능함</a:t>
            </a:r>
            <a:endParaRPr lang="en-US" altLang="ko-KR" sz="1400" dirty="0"/>
          </a:p>
          <a:p>
            <a:r>
              <a:rPr lang="ko-KR" altLang="en-US" sz="1400" dirty="0"/>
              <a:t>이러한 과정에서 불필요한 재화 소모와 추가 개선 사항을 포함하여</a:t>
            </a:r>
            <a:endParaRPr lang="en-US" altLang="ko-KR" sz="1400" dirty="0"/>
          </a:p>
          <a:p>
            <a:r>
              <a:rPr lang="ko-KR" altLang="en-US" sz="1400" dirty="0"/>
              <a:t>추가목표를 선정하였다</a:t>
            </a:r>
            <a:r>
              <a:rPr lang="en-US" altLang="ko-KR" sz="1400" dirty="0"/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042D4-8E73-3228-EA29-EB9D0C27F879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90F357-9050-8698-AC1C-4AB9CAADC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2F35661-DAB7-D708-351B-6DC6503EEE30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DC1AB7E-CE47-EB61-64C1-47B30E53ED30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5E9A0-DCAF-1A92-BD7F-3CA7AC687A8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26902-6C2F-BA52-CB93-16CA71A0E74D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A7F06E-D79F-F201-11AD-C1C5428B476F}"/>
              </a:ext>
            </a:extLst>
          </p:cNvPr>
          <p:cNvSpPr txBox="1"/>
          <p:nvPr/>
        </p:nvSpPr>
        <p:spPr>
          <a:xfrm>
            <a:off x="1467042" y="812428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a typeface="Noto Sans KR Regular" panose="020B0500000000000000" pitchFamily="34" charset="-127"/>
              </a:rPr>
              <a:t>프로젝트 배경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A3F64463-CD3F-C659-F225-F4C23A9CA070}"/>
              </a:ext>
            </a:extLst>
          </p:cNvPr>
          <p:cNvSpPr txBox="1"/>
          <p:nvPr/>
        </p:nvSpPr>
        <p:spPr>
          <a:xfrm>
            <a:off x="1388285" y="1554320"/>
            <a:ext cx="30567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스마트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팩토리란</a:t>
            </a:r>
            <a:r>
              <a:rPr 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94;p1">
            <a:extLst>
              <a:ext uri="{FF2B5EF4-FFF2-40B4-BE49-F238E27FC236}">
                <a16:creationId xmlns:a16="http://schemas.microsoft.com/office/drawing/2014/main" id="{94235663-CB3C-BACB-A36D-66FBAB94DB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5;p1">
            <a:extLst>
              <a:ext uri="{FF2B5EF4-FFF2-40B4-BE49-F238E27FC236}">
                <a16:creationId xmlns:a16="http://schemas.microsoft.com/office/drawing/2014/main" id="{44EF809A-2FF4-97BE-51E3-507DC584ECEE}"/>
              </a:ext>
            </a:extLst>
          </p:cNvPr>
          <p:cNvSpPr txBox="1"/>
          <p:nvPr/>
        </p:nvSpPr>
        <p:spPr>
          <a:xfrm>
            <a:off x="926620" y="2385060"/>
            <a:ext cx="5169378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제품을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조립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및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포장하고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기계를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점검하는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모든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과정이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자동으로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이루어지는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공장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정보통신기술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(ICT)의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융합으로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이뤄지는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4차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산업혁명의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핵심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algun Gothic"/>
                <a:sym typeface="Malgun Gothic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상호 연결된 기계 네트워크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통신 메커니즘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컴퓨터의 계산 능력인 스마트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팩토리는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AI,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머신러닝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 같은 고급 기술을 적용해 데이터를 분석하고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프로세스 자동화를 가속화하며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시간 경과에 따라 학습하는 사이버 물리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(CPS)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이다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Malgun Gothic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제조 강국에서의 스마트 제조 시장 규모가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연평균 약 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10% 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성장 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보다 높은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품질을 갖추기 위해 필수적인 요소로 자리잡고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03BB92-4ADB-D0F9-F243-F377CE7E2241}"/>
              </a:ext>
            </a:extLst>
          </p:cNvPr>
          <p:cNvGrpSpPr/>
          <p:nvPr/>
        </p:nvGrpSpPr>
        <p:grpSpPr>
          <a:xfrm>
            <a:off x="1320310" y="4737944"/>
            <a:ext cx="4319618" cy="1369183"/>
            <a:chOff x="730049" y="4008699"/>
            <a:chExt cx="4712760" cy="27432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D8124C2D-ED33-B079-2DAB-43878840D06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53551994"/>
                </p:ext>
              </p:extLst>
            </p:nvPr>
          </p:nvGraphicFramePr>
          <p:xfrm>
            <a:off x="730049" y="400869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Google Shape;99;p1">
              <a:extLst>
                <a:ext uri="{FF2B5EF4-FFF2-40B4-BE49-F238E27FC236}">
                  <a16:creationId xmlns:a16="http://schemas.microsoft.com/office/drawing/2014/main" id="{57DB8D4D-3952-C242-2054-8DE8DEE8D5A1}"/>
                </a:ext>
              </a:extLst>
            </p:cNvPr>
            <p:cNvSpPr txBox="1"/>
            <p:nvPr/>
          </p:nvSpPr>
          <p:spPr>
            <a:xfrm>
              <a:off x="4408238" y="6245795"/>
              <a:ext cx="1034571" cy="46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단위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 10</a:t>
              </a:r>
              <a:r>
                <a:rPr lang="ko-KR" alt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억 </a:t>
              </a:r>
              <a:r>
                <a:rPr lang="en-US" altLang="ko-KR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$</a:t>
              </a:r>
              <a:r>
                <a:rPr lang="en-US" sz="900" dirty="0">
                  <a:solidFill>
                    <a:srgbClr val="747474"/>
                  </a:solidFill>
                  <a:ea typeface="Malgun Gothic"/>
                  <a:cs typeface="Malgun Gothic"/>
                  <a:sym typeface="Malgun Gothic"/>
                </a:rPr>
                <a:t>)</a:t>
              </a:r>
              <a:endParaRPr sz="900" dirty="0">
                <a:solidFill>
                  <a:srgbClr val="747474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" name="AutoShape 2" descr="스마트 공장이란">
            <a:extLst>
              <a:ext uri="{FF2B5EF4-FFF2-40B4-BE49-F238E27FC236}">
                <a16:creationId xmlns:a16="http://schemas.microsoft.com/office/drawing/2014/main" id="{2EF68F38-7CC7-4B06-9291-03AE41D48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4555" y="3528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4" descr="스마트 공장이란">
            <a:extLst>
              <a:ext uri="{FF2B5EF4-FFF2-40B4-BE49-F238E27FC236}">
                <a16:creationId xmlns:a16="http://schemas.microsoft.com/office/drawing/2014/main" id="{4EB9D363-71D6-5E19-F0F7-BC5D57AD7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6" descr="스마트 공장이란">
            <a:extLst>
              <a:ext uri="{FF2B5EF4-FFF2-40B4-BE49-F238E27FC236}">
                <a16:creationId xmlns:a16="http://schemas.microsoft.com/office/drawing/2014/main" id="{3F275198-72A1-627B-7E81-C73A4C04CB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7A591-67A5-DB37-2DB4-D47C70D9DB40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pic>
        <p:nvPicPr>
          <p:cNvPr id="34" name="Google Shape;102;p1">
            <a:extLst>
              <a:ext uri="{FF2B5EF4-FFF2-40B4-BE49-F238E27FC236}">
                <a16:creationId xmlns:a16="http://schemas.microsoft.com/office/drawing/2014/main" id="{FE9C0BE2-FC40-1E2C-84CD-259C4C6D34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7290" y="878800"/>
            <a:ext cx="3126476" cy="2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03;p1">
            <a:extLst>
              <a:ext uri="{FF2B5EF4-FFF2-40B4-BE49-F238E27FC236}">
                <a16:creationId xmlns:a16="http://schemas.microsoft.com/office/drawing/2014/main" id="{4EBB18B7-EDA8-935E-2778-602959C462FB}"/>
              </a:ext>
            </a:extLst>
          </p:cNvPr>
          <p:cNvSpPr txBox="1"/>
          <p:nvPr/>
        </p:nvSpPr>
        <p:spPr>
          <a:xfrm>
            <a:off x="12211568" y="1160788"/>
            <a:ext cx="2140865" cy="18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테크월드뉴스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(https://www.epnc.co.kr)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" name="Google Shape;105;p1">
            <a:extLst>
              <a:ext uri="{FF2B5EF4-FFF2-40B4-BE49-F238E27FC236}">
                <a16:creationId xmlns:a16="http://schemas.microsoft.com/office/drawing/2014/main" id="{28BB2F6C-E53D-BEFE-EA7B-BFFDB1BED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2231" y="2694992"/>
            <a:ext cx="3109224" cy="290432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A78097C8-507B-BC1B-7D6E-428C2383EE64}"/>
              </a:ext>
            </a:extLst>
          </p:cNvPr>
          <p:cNvSpPr txBox="1"/>
          <p:nvPr/>
        </p:nvSpPr>
        <p:spPr>
          <a:xfrm>
            <a:off x="12222804" y="1634253"/>
            <a:ext cx="2041692" cy="15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800" b="0" i="0" dirty="0" err="1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이투데이</a:t>
            </a:r>
            <a:r>
              <a:rPr lang="en-US" sz="800" b="0" i="0" dirty="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rPr>
              <a:t>(https://www.etoday.co.kr/news/view/2336483)</a:t>
            </a:r>
            <a:endParaRPr sz="800" dirty="0">
              <a:solidFill>
                <a:srgbClr val="AEAEA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D0442-C730-4263-E772-17BD0A04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C33778D3-37DC-A9F1-3187-6F4B28F10FD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DFE63740-9768-783B-0A90-E517100E7899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CBF30-ECD8-DBBA-D036-EEF142C6D63F}"/>
              </a:ext>
            </a:extLst>
          </p:cNvPr>
          <p:cNvSpPr txBox="1"/>
          <p:nvPr/>
        </p:nvSpPr>
        <p:spPr>
          <a:xfrm>
            <a:off x="1485704" y="812428"/>
            <a:ext cx="1365809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결론 </a:t>
            </a:r>
            <a:r>
              <a:rPr lang="ko-KR" altLang="en-US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평가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F5F14D-265B-9312-1652-8A34CC58DEC4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5247E8-DEFC-EE4A-06DC-E25441BE4D2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C8163A-11E8-82A9-494B-4EA52A21E196}"/>
              </a:ext>
            </a:extLst>
          </p:cNvPr>
          <p:cNvSpPr txBox="1"/>
          <p:nvPr/>
        </p:nvSpPr>
        <p:spPr>
          <a:xfrm>
            <a:off x="727148" y="75087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07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981CF-A617-8C48-67EA-B23E211F7FD3}"/>
              </a:ext>
            </a:extLst>
          </p:cNvPr>
          <p:cNvSpPr txBox="1"/>
          <p:nvPr/>
        </p:nvSpPr>
        <p:spPr>
          <a:xfrm>
            <a:off x="1440023" y="1487864"/>
            <a:ext cx="13769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잘한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766A3B-3EBB-7E43-1BA0-AF39A436ADBC}"/>
              </a:ext>
            </a:extLst>
          </p:cNvPr>
          <p:cNvCxnSpPr>
            <a:cxnSpLocks/>
          </p:cNvCxnSpPr>
          <p:nvPr/>
        </p:nvCxnSpPr>
        <p:spPr>
          <a:xfrm>
            <a:off x="151260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EA845C-029C-9E85-2A31-6D72DD30A357}"/>
              </a:ext>
            </a:extLst>
          </p:cNvPr>
          <p:cNvSpPr txBox="1"/>
          <p:nvPr/>
        </p:nvSpPr>
        <p:spPr>
          <a:xfrm>
            <a:off x="4036690" y="1522744"/>
            <a:ext cx="1799902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다양한 모델링 경험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A67DB-375F-9921-C447-610E7F4A687C}"/>
              </a:ext>
            </a:extLst>
          </p:cNvPr>
          <p:cNvSpPr txBox="1"/>
          <p:nvPr/>
        </p:nvSpPr>
        <p:spPr>
          <a:xfrm>
            <a:off x="4427641" y="1912733"/>
            <a:ext cx="451436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EDA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과정에서 다양한 모델링과 해석 방법을 직접 적용해보며 보다 논리적이고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효율성을 높이기 위해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노력하는 과정에서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분석에 어느정도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능숙해졌다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8FBB9E-5ABD-809B-44FD-E590380DEC14}"/>
              </a:ext>
            </a:extLst>
          </p:cNvPr>
          <p:cNvSpPr txBox="1"/>
          <p:nvPr/>
        </p:nvSpPr>
        <p:spPr>
          <a:xfrm>
            <a:off x="4036690" y="2605672"/>
            <a:ext cx="197879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기반 의사결정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4019A15-8941-7EE2-1DD9-D448FE1C5008}"/>
              </a:ext>
            </a:extLst>
          </p:cNvPr>
          <p:cNvSpPr txBox="1"/>
          <p:nvPr/>
        </p:nvSpPr>
        <p:spPr>
          <a:xfrm>
            <a:off x="4427641" y="2967086"/>
            <a:ext cx="4218513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특성별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상관성 분석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데이터 시각화 등 을 통해 데이터에 의거하여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단계를 나눠 수행하였다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BCF2FD-A53F-6412-9261-884082A3EE42}"/>
              </a:ext>
            </a:extLst>
          </p:cNvPr>
          <p:cNvSpPr txBox="1"/>
          <p:nvPr/>
        </p:nvSpPr>
        <p:spPr>
          <a:xfrm>
            <a:off x="1476379" y="3933363"/>
            <a:ext cx="180979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아쉬운 점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826A743-0114-59C1-2E5E-5F0CE4D3BA47}"/>
              </a:ext>
            </a:extLst>
          </p:cNvPr>
          <p:cNvCxnSpPr>
            <a:cxnSpLocks/>
          </p:cNvCxnSpPr>
          <p:nvPr/>
        </p:nvCxnSpPr>
        <p:spPr>
          <a:xfrm>
            <a:off x="1522368" y="4502370"/>
            <a:ext cx="17638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87BD426-20FE-D8BA-CDF5-6C0BE2C2DC9E}"/>
              </a:ext>
            </a:extLst>
          </p:cNvPr>
          <p:cNvSpPr txBox="1"/>
          <p:nvPr/>
        </p:nvSpPr>
        <p:spPr>
          <a:xfrm>
            <a:off x="4036690" y="4033114"/>
            <a:ext cx="1226989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 과정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6F7C87-176A-E4C7-C26A-BFFE551608AB}"/>
              </a:ext>
            </a:extLst>
          </p:cNvPr>
          <p:cNvSpPr txBox="1"/>
          <p:nvPr/>
        </p:nvSpPr>
        <p:spPr>
          <a:xfrm>
            <a:off x="4427641" y="4404053"/>
            <a:ext cx="507612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딥러닝에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대한 이해와 적용이 미숙하여 결론을 내리지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프로젝트가 끝나서라도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스스로 공부하고 적용해보는 과정을 가져볼 예정이다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C7AD34-674C-2F4F-34D5-E007069DC538}"/>
              </a:ext>
            </a:extLst>
          </p:cNvPr>
          <p:cNvSpPr txBox="1"/>
          <p:nvPr/>
        </p:nvSpPr>
        <p:spPr>
          <a:xfrm>
            <a:off x="4036690" y="5106517"/>
            <a:ext cx="1621007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초기 목표 </a:t>
            </a:r>
            <a:r>
              <a:rPr lang="ko-KR" altLang="en-US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미달성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FC0812-C717-98E2-BCBA-D920FA672CE4}"/>
              </a:ext>
            </a:extLst>
          </p:cNvPr>
          <p:cNvSpPr txBox="1"/>
          <p:nvPr/>
        </p:nvSpPr>
        <p:spPr>
          <a:xfrm>
            <a:off x="4427641" y="5467931"/>
            <a:ext cx="486452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범위 선정과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후공정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조정을 통한 불량 개선 목표를 달성하지 못하였다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DL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외의 방법으로 가능할 수 있게끔 조사와 시도해 보고 싶다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67092B4-51E6-950F-85F9-D96E34927E3B}"/>
              </a:ext>
            </a:extLst>
          </p:cNvPr>
          <p:cNvSpPr/>
          <p:nvPr/>
        </p:nvSpPr>
        <p:spPr>
          <a:xfrm rot="16200000" flipV="1">
            <a:off x="-586580" y="4862699"/>
            <a:ext cx="263879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D07708E-C6E3-F849-062A-FF90E9E59BDB}"/>
              </a:ext>
            </a:extLst>
          </p:cNvPr>
          <p:cNvSpPr/>
          <p:nvPr/>
        </p:nvSpPr>
        <p:spPr>
          <a:xfrm rot="16200000">
            <a:off x="10146864" y="1927329"/>
            <a:ext cx="2638800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E1057-D9EC-1DBE-30D5-95C5E5E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26BE2C74-7F32-93D3-63CA-1CA4763E937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F5FD8257-5106-458A-139A-04A022CA1B6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D8D924-7591-B5D0-1EBF-DA5FF1C82E62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FBF8EA-5E77-51E7-6BAA-FAC1A672F6D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FF634C-B215-519A-3144-7BE959B4CA25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01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4B9B0-8C39-BBBA-814E-0632AB818DAF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배경</a:t>
            </a:r>
          </a:p>
        </p:txBody>
      </p:sp>
      <p:sp>
        <p:nvSpPr>
          <p:cNvPr id="13" name="Google Shape;93;p1">
            <a:extLst>
              <a:ext uri="{FF2B5EF4-FFF2-40B4-BE49-F238E27FC236}">
                <a16:creationId xmlns:a16="http://schemas.microsoft.com/office/drawing/2014/main" id="{969E9BAB-1B1E-7E2A-FA7E-339249141F94}"/>
              </a:ext>
            </a:extLst>
          </p:cNvPr>
          <p:cNvSpPr txBox="1"/>
          <p:nvPr/>
        </p:nvSpPr>
        <p:spPr>
          <a:xfrm>
            <a:off x="1388284" y="1554320"/>
            <a:ext cx="52038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건식 플라즈마 식각</a:t>
            </a:r>
            <a:r>
              <a:rPr lang="en-US" altLang="ko-KR" sz="24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(Etching)</a:t>
            </a:r>
            <a:endParaRPr sz="2400" b="1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94;p1">
            <a:extLst>
              <a:ext uri="{FF2B5EF4-FFF2-40B4-BE49-F238E27FC236}">
                <a16:creationId xmlns:a16="http://schemas.microsoft.com/office/drawing/2014/main" id="{3AA19547-238C-3A17-085C-975912D65D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620" y="1554319"/>
            <a:ext cx="461665" cy="461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87FAD1-488D-6F83-5886-48C1277F0D89}"/>
              </a:ext>
            </a:extLst>
          </p:cNvPr>
          <p:cNvGrpSpPr/>
          <p:nvPr/>
        </p:nvGrpSpPr>
        <p:grpSpPr>
          <a:xfrm>
            <a:off x="1010985" y="2716374"/>
            <a:ext cx="5419641" cy="3476949"/>
            <a:chOff x="802430" y="2453951"/>
            <a:chExt cx="5419641" cy="34769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B45AC23-B97C-A384-0410-8B27A6DC2B80}"/>
                </a:ext>
              </a:extLst>
            </p:cNvPr>
            <p:cNvSpPr/>
            <p:nvPr/>
          </p:nvSpPr>
          <p:spPr>
            <a:xfrm>
              <a:off x="802430" y="2453951"/>
              <a:ext cx="5419641" cy="3476949"/>
            </a:xfrm>
            <a:prstGeom prst="roundRect">
              <a:avLst>
                <a:gd name="adj" fmla="val 2559"/>
              </a:avLst>
            </a:prstGeom>
            <a:solidFill>
              <a:srgbClr val="D9D9D9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3162F87-767D-2FE8-E21C-263648D7515F}"/>
                </a:ext>
              </a:extLst>
            </p:cNvPr>
            <p:cNvGrpSpPr/>
            <p:nvPr/>
          </p:nvGrpSpPr>
          <p:grpSpPr>
            <a:xfrm>
              <a:off x="931472" y="2587760"/>
              <a:ext cx="5172275" cy="3219209"/>
              <a:chOff x="724561" y="3747015"/>
              <a:chExt cx="5172275" cy="3479934"/>
            </a:xfrm>
          </p:grpSpPr>
          <p:sp>
            <p:nvSpPr>
              <p:cNvPr id="30" name="Google Shape;95;p1">
                <a:extLst>
                  <a:ext uri="{FF2B5EF4-FFF2-40B4-BE49-F238E27FC236}">
                    <a16:creationId xmlns:a16="http://schemas.microsoft.com/office/drawing/2014/main" id="{092F378A-7EDD-4002-BA6D-27B62034B201}"/>
                  </a:ext>
                </a:extLst>
              </p:cNvPr>
              <p:cNvSpPr txBox="1"/>
              <p:nvPr/>
            </p:nvSpPr>
            <p:spPr>
              <a:xfrm>
                <a:off x="727458" y="4132849"/>
                <a:ext cx="5169378" cy="3094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…(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중략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)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건식 플라즈마 식각 공정은 습식 식각 등 타 공정 보다 훨씬 정교하게 만들 수 있어 반도체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디스플레이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제조 공정의 </a:t>
                </a:r>
                <a:r>
                  <a:rPr lang="en-US" altLang="ko-KR" dirty="0">
                    <a:solidFill>
                      <a:srgbClr val="FF0000"/>
                    </a:solidFill>
                    <a:latin typeface="+mn-ea"/>
                  </a:rPr>
                  <a:t>60 ~ 70%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에서 건식 플라즈마 식각 공정이 사용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된다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하지만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매우 작은 원자 단위의 식각 가스 입자들로 인해 </a:t>
                </a:r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공정 파라미터 변화에 취약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하다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쉽게 예측할 수 있는 범위를 넘어서는 공정인자와 결과 간의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  <a:latin typeface="+mn-ea"/>
                  </a:rPr>
                  <a:t>“</a:t>
                </a:r>
                <a:r>
                  <a:rPr lang="ko-KR" altLang="en-US" dirty="0" err="1">
                    <a:solidFill>
                      <a:srgbClr val="FF0000"/>
                    </a:solidFill>
                    <a:latin typeface="+mn-ea"/>
                  </a:rPr>
                  <a:t>비선형성＂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을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보여주기 때문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1" name="Google Shape;116;p2">
                <a:extLst>
                  <a:ext uri="{FF2B5EF4-FFF2-40B4-BE49-F238E27FC236}">
                    <a16:creationId xmlns:a16="http://schemas.microsoft.com/office/drawing/2014/main" id="{1D8094C8-ED0F-7BAA-3609-356D6346631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12419" b="39514"/>
              <a:stretch/>
            </p:blipFill>
            <p:spPr>
              <a:xfrm>
                <a:off x="724561" y="3747015"/>
                <a:ext cx="5169378" cy="386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5C9BA9-A97B-4A55-F349-2232377D84B1}"/>
                  </a:ext>
                </a:extLst>
              </p:cNvPr>
              <p:cNvSpPr txBox="1"/>
              <p:nvPr/>
            </p:nvSpPr>
            <p:spPr>
              <a:xfrm>
                <a:off x="4585722" y="6735367"/>
                <a:ext cx="128918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>
                  <a:spcAft>
                    <a:spcPts val="200"/>
                  </a:spcAft>
                </a:pPr>
                <a:r>
                  <a:rPr lang="en-US" altLang="ko-KR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*2021.08.27 </a:t>
                </a:r>
                <a:r>
                  <a:rPr lang="ko-KR" altLang="en-US" sz="11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기사 발췌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F8A0AC-8BDB-79B6-F3DB-9E45AEB0C087}"/>
              </a:ext>
            </a:extLst>
          </p:cNvPr>
          <p:cNvGrpSpPr/>
          <p:nvPr/>
        </p:nvGrpSpPr>
        <p:grpSpPr>
          <a:xfrm>
            <a:off x="6627422" y="824244"/>
            <a:ext cx="4221280" cy="2585390"/>
            <a:chOff x="6368803" y="651999"/>
            <a:chExt cx="4221280" cy="2585390"/>
          </a:xfrm>
        </p:grpSpPr>
        <p:pic>
          <p:nvPicPr>
            <p:cNvPr id="34" name="Google Shape;118;p2">
              <a:extLst>
                <a:ext uri="{FF2B5EF4-FFF2-40B4-BE49-F238E27FC236}">
                  <a16:creationId xmlns:a16="http://schemas.microsoft.com/office/drawing/2014/main" id="{3FF22433-1C92-3722-1AAC-428E8984AFC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8" t="29095" r="79419" b="22880"/>
            <a:stretch/>
          </p:blipFill>
          <p:spPr>
            <a:xfrm>
              <a:off x="6652387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5" name="Google Shape;118;p2">
              <a:extLst>
                <a:ext uri="{FF2B5EF4-FFF2-40B4-BE49-F238E27FC236}">
                  <a16:creationId xmlns:a16="http://schemas.microsoft.com/office/drawing/2014/main" id="{324A7556-C592-C208-36A3-92EBEA30DA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430" t="18248" r="58775" b="27216"/>
            <a:stretch/>
          </p:blipFill>
          <p:spPr>
            <a:xfrm>
              <a:off x="8071075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6" name="Google Shape;118;p2">
              <a:extLst>
                <a:ext uri="{FF2B5EF4-FFF2-40B4-BE49-F238E27FC236}">
                  <a16:creationId xmlns:a16="http://schemas.microsoft.com/office/drawing/2014/main" id="{83F523A5-55BA-373B-5A4B-9B2DCA532B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9246" t="19709" r="39584" b="29642"/>
            <a:stretch/>
          </p:blipFill>
          <p:spPr>
            <a:xfrm>
              <a:off x="9510083" y="892548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7" name="Google Shape;118;p2">
              <a:extLst>
                <a:ext uri="{FF2B5EF4-FFF2-40B4-BE49-F238E27FC236}">
                  <a16:creationId xmlns:a16="http://schemas.microsoft.com/office/drawing/2014/main" id="{06C5440D-33BB-C35E-DC21-718ADCD24D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7752" t="19838" r="21078" b="29513"/>
            <a:stretch/>
          </p:blipFill>
          <p:spPr>
            <a:xfrm>
              <a:off x="8941274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pic>
          <p:nvPicPr>
            <p:cNvPr id="38" name="Google Shape;118;p2">
              <a:extLst>
                <a:ext uri="{FF2B5EF4-FFF2-40B4-BE49-F238E27FC236}">
                  <a16:creationId xmlns:a16="http://schemas.microsoft.com/office/drawing/2014/main" id="{0F0ACF1B-4DAD-2B99-B5D5-CD5915627AE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7723" t="19561" r="1107" b="29790"/>
            <a:stretch/>
          </p:blipFill>
          <p:spPr>
            <a:xfrm>
              <a:off x="7487027" y="2157389"/>
              <a:ext cx="1080000" cy="1080000"/>
            </a:xfrm>
            <a:prstGeom prst="roundRect">
              <a:avLst/>
            </a:prstGeom>
            <a:noFill/>
            <a:ln w="19050">
              <a:solidFill>
                <a:srgbClr val="262626"/>
              </a:solidFill>
            </a:ln>
          </p:spPr>
        </p:pic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DF99E4F-C36E-CF66-982D-B04FFD9B7457}"/>
                </a:ext>
              </a:extLst>
            </p:cNvPr>
            <p:cNvSpPr/>
            <p:nvPr/>
          </p:nvSpPr>
          <p:spPr>
            <a:xfrm>
              <a:off x="7769327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C73F057-064C-6E40-57BE-D42182D5A2D4}"/>
                </a:ext>
              </a:extLst>
            </p:cNvPr>
            <p:cNvSpPr/>
            <p:nvPr/>
          </p:nvSpPr>
          <p:spPr>
            <a:xfrm>
              <a:off x="9197550" y="1297536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F35A8E64-BF00-D4BE-75A7-353655EE2998}"/>
                </a:ext>
              </a:extLst>
            </p:cNvPr>
            <p:cNvSpPr/>
            <p:nvPr/>
          </p:nvSpPr>
          <p:spPr>
            <a:xfrm>
              <a:off x="7175956" y="2522778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6F604A02-8D14-79A7-1114-BB73AEBB1C5A}"/>
                </a:ext>
              </a:extLst>
            </p:cNvPr>
            <p:cNvSpPr/>
            <p:nvPr/>
          </p:nvSpPr>
          <p:spPr>
            <a:xfrm>
              <a:off x="8618414" y="2522777"/>
              <a:ext cx="268216" cy="20641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72FEE7-493F-A8D5-2341-65EEC8FA5F7C}"/>
                </a:ext>
              </a:extLst>
            </p:cNvPr>
            <p:cNvSpPr txBox="1"/>
            <p:nvPr/>
          </p:nvSpPr>
          <p:spPr>
            <a:xfrm>
              <a:off x="6368803" y="651999"/>
              <a:ext cx="1045208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en-US" altLang="ko-KR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*</a:t>
              </a:r>
              <a:r>
                <a:rPr lang="ko-KR" altLang="en-US" sz="11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식각 공정 모식도</a:t>
              </a:r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F61CCAD8-B4CE-CBD0-0698-AB277563CC3A}"/>
              </a:ext>
            </a:extLst>
          </p:cNvPr>
          <p:cNvSpPr/>
          <p:nvPr/>
        </p:nvSpPr>
        <p:spPr>
          <a:xfrm>
            <a:off x="6248059" y="4009212"/>
            <a:ext cx="661916" cy="891272"/>
          </a:xfrm>
          <a:prstGeom prst="rightArrow">
            <a:avLst>
              <a:gd name="adj1" fmla="val 50000"/>
              <a:gd name="adj2" fmla="val 68707"/>
            </a:avLst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5D3997-B0F9-9E02-4B3C-8F0C444DC56A}"/>
              </a:ext>
            </a:extLst>
          </p:cNvPr>
          <p:cNvSpPr txBox="1"/>
          <p:nvPr/>
        </p:nvSpPr>
        <p:spPr>
          <a:xfrm>
            <a:off x="7157224" y="3946661"/>
            <a:ext cx="4040302" cy="10163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따라서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이를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ML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식각 공정 산출물인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인자 간 관계를 찾고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불량을 예측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Aft>
                <a:spcPts val="200"/>
              </a:spcAft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구축을 목표로 주제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85E1F-203C-F22F-1976-F87C27C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4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92AE585A-A5E9-BAE3-E5D9-E0AA54A52ADF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486AB37E-A82E-CBBB-DEFF-CCCCB0D9A6A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E96454-C881-E25B-D588-8CCD3A875D6D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A1E955-8324-C76D-9673-39AF52554BF0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0D2E45-EFD0-68B6-6EE6-D254BAEAA2A6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02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67DEF-5EEB-5F7E-FDFE-9A911C4AC0B7}"/>
              </a:ext>
            </a:extLst>
          </p:cNvPr>
          <p:cNvSpPr txBox="1"/>
          <p:nvPr/>
        </p:nvSpPr>
        <p:spPr>
          <a:xfrm>
            <a:off x="1467042" y="815579"/>
            <a:ext cx="2098702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프로젝트 </a:t>
            </a:r>
            <a:r>
              <a:rPr lang="ko-KR" altLang="en-US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목표</a:t>
            </a:r>
            <a:endParaRPr kumimoji="0" lang="ko-KR" altLang="en-US" sz="2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3FCCC-D80B-40C2-6C03-44349989C912}"/>
              </a:ext>
            </a:extLst>
          </p:cNvPr>
          <p:cNvSpPr txBox="1"/>
          <p:nvPr/>
        </p:nvSpPr>
        <p:spPr>
          <a:xfrm>
            <a:off x="1215161" y="1487864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17F787-442B-759F-E985-4ABC76C2404E}"/>
              </a:ext>
            </a:extLst>
          </p:cNvPr>
          <p:cNvCxnSpPr>
            <a:cxnSpLocks/>
          </p:cNvCxnSpPr>
          <p:nvPr/>
        </p:nvCxnSpPr>
        <p:spPr>
          <a:xfrm>
            <a:off x="1278921" y="2056871"/>
            <a:ext cx="1304402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967867-30A5-5A09-64E2-F5C34B129EF3}"/>
              </a:ext>
            </a:extLst>
          </p:cNvPr>
          <p:cNvSpPr txBox="1"/>
          <p:nvPr/>
        </p:nvSpPr>
        <p:spPr>
          <a:xfrm>
            <a:off x="5663389" y="1004584"/>
            <a:ext cx="13680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EDA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전처리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94AF0-574A-4789-B1A9-E2D797BC7D50}"/>
              </a:ext>
            </a:extLst>
          </p:cNvPr>
          <p:cNvSpPr txBox="1"/>
          <p:nvPr/>
        </p:nvSpPr>
        <p:spPr>
          <a:xfrm>
            <a:off x="1215161" y="2146414"/>
            <a:ext cx="2117317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불량률에 영향이 큰 주요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선정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40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 상위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767F1-DF0D-C71E-3C8D-3BFD8EC41A06}"/>
              </a:ext>
            </a:extLst>
          </p:cNvPr>
          <p:cNvSpPr txBox="1"/>
          <p:nvPr/>
        </p:nvSpPr>
        <p:spPr>
          <a:xfrm>
            <a:off x="5676053" y="2212607"/>
            <a:ext cx="1168319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6EE87-5F2C-5C93-55DF-2B323D1BF172}"/>
              </a:ext>
            </a:extLst>
          </p:cNvPr>
          <p:cNvSpPr txBox="1"/>
          <p:nvPr/>
        </p:nvSpPr>
        <p:spPr>
          <a:xfrm>
            <a:off x="6112085" y="2499726"/>
            <a:ext cx="1361321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분류 모델의 성능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RandomForest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DecesonTree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XGBoost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LightGBM</a:t>
            </a:r>
            <a:endParaRPr lang="ko-KR" altLang="en-US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CE3CB-0E3D-D899-8A81-5D8CCF8609E3}"/>
              </a:ext>
            </a:extLst>
          </p:cNvPr>
          <p:cNvSpPr txBox="1"/>
          <p:nvPr/>
        </p:nvSpPr>
        <p:spPr>
          <a:xfrm>
            <a:off x="1244403" y="4028613"/>
            <a:ext cx="13593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목표 </a:t>
            </a:r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503B6F-3863-3EB1-DAFB-543575B84BA6}"/>
              </a:ext>
            </a:extLst>
          </p:cNvPr>
          <p:cNvCxnSpPr>
            <a:cxnSpLocks/>
          </p:cNvCxnSpPr>
          <p:nvPr/>
        </p:nvCxnSpPr>
        <p:spPr>
          <a:xfrm>
            <a:off x="1288688" y="4597620"/>
            <a:ext cx="127802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E49C5E9-9306-086A-FD32-674E78C8442A}"/>
              </a:ext>
            </a:extLst>
          </p:cNvPr>
          <p:cNvSpPr txBox="1"/>
          <p:nvPr/>
        </p:nvSpPr>
        <p:spPr>
          <a:xfrm>
            <a:off x="5601513" y="3629581"/>
            <a:ext cx="249945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3.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최적화 및 성능 향상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	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618A6-3447-24D8-6618-1845287DC587}"/>
              </a:ext>
            </a:extLst>
          </p:cNvPr>
          <p:cNvSpPr txBox="1"/>
          <p:nvPr/>
        </p:nvSpPr>
        <p:spPr>
          <a:xfrm>
            <a:off x="6112085" y="3917012"/>
            <a:ext cx="2196165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최고 성능을 위한 최적화 과정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결측치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대치법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핵심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예측에 적용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하이퍼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파라미터 최적화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CB7CF5-309A-F512-DBFF-40B2F9769468}"/>
              </a:ext>
            </a:extLst>
          </p:cNvPr>
          <p:cNvSpPr txBox="1"/>
          <p:nvPr/>
        </p:nvSpPr>
        <p:spPr>
          <a:xfrm>
            <a:off x="5637581" y="4858117"/>
            <a:ext cx="185440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4.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평가 및 결론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732616-2C96-AA39-E39F-D0C16FBA4149}"/>
              </a:ext>
            </a:extLst>
          </p:cNvPr>
          <p:cNvSpPr txBox="1"/>
          <p:nvPr/>
        </p:nvSpPr>
        <p:spPr>
          <a:xfrm>
            <a:off x="6112085" y="5156031"/>
            <a:ext cx="3780894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모델의 성능과 유효성을 평가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모델 성능 평가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최적의 성능에서 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97%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달성 확인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유효성 검증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과대적합에 대한 유효성 검증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52C43B-53A4-807E-FF29-74A6A063836A}"/>
              </a:ext>
            </a:extLst>
          </p:cNvPr>
          <p:cNvSpPr txBox="1"/>
          <p:nvPr/>
        </p:nvSpPr>
        <p:spPr>
          <a:xfrm>
            <a:off x="1232356" y="4714604"/>
            <a:ext cx="1978798" cy="4056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16998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전체 데이터에서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예측률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95%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이상 달성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CBB938-F1B6-891D-DDD5-A09D3F3A5C6D}"/>
              </a:ext>
            </a:extLst>
          </p:cNvPr>
          <p:cNvSpPr txBox="1"/>
          <p:nvPr/>
        </p:nvSpPr>
        <p:spPr>
          <a:xfrm>
            <a:off x="6112085" y="1303133"/>
            <a:ext cx="4102456" cy="85195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시각화 분석으로 어떤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불량에 영향을 끼치는지 직관적으로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3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상관관계도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불량에 영향이 큰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파악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피쳐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중요도 순으로 비교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히스토그램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: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정상과 불량의 히스토그램 양상 비교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4F85DBA-0AA9-FE98-FF79-753A7D375AB2}"/>
              </a:ext>
            </a:extLst>
          </p:cNvPr>
          <p:cNvSpPr/>
          <p:nvPr/>
        </p:nvSpPr>
        <p:spPr>
          <a:xfrm>
            <a:off x="12436659" y="87253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DC631F-CCFD-84B9-C6FB-15A63A00F4C2}"/>
              </a:ext>
            </a:extLst>
          </p:cNvPr>
          <p:cNvSpPr/>
          <p:nvPr/>
        </p:nvSpPr>
        <p:spPr>
          <a:xfrm>
            <a:off x="12434391" y="210233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57E62F3-0102-70ED-7149-2AC452848B1F}"/>
              </a:ext>
            </a:extLst>
          </p:cNvPr>
          <p:cNvSpPr/>
          <p:nvPr/>
        </p:nvSpPr>
        <p:spPr>
          <a:xfrm>
            <a:off x="12434391" y="3636803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C6CDFF7-D673-E815-CDB8-2DAE42CBFB74}"/>
              </a:ext>
            </a:extLst>
          </p:cNvPr>
          <p:cNvSpPr/>
          <p:nvPr/>
        </p:nvSpPr>
        <p:spPr>
          <a:xfrm>
            <a:off x="12434391" y="4989744"/>
            <a:ext cx="216000" cy="216000"/>
          </a:xfrm>
          <a:prstGeom prst="ellipse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BA6075F-FA7C-65B9-66F3-574CA0EA56F5}"/>
              </a:ext>
            </a:extLst>
          </p:cNvPr>
          <p:cNvSpPr/>
          <p:nvPr/>
        </p:nvSpPr>
        <p:spPr>
          <a:xfrm rot="16200000">
            <a:off x="2559097" y="3406140"/>
            <a:ext cx="4752534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834D41-85DC-578D-1709-4533292A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5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A96E8E-4BAC-70EF-3830-CEA19EBF7B99}"/>
              </a:ext>
            </a:extLst>
          </p:cNvPr>
          <p:cNvGrpSpPr/>
          <p:nvPr/>
        </p:nvGrpSpPr>
        <p:grpSpPr>
          <a:xfrm>
            <a:off x="7454573" y="1456358"/>
            <a:ext cx="4417044" cy="3897998"/>
            <a:chOff x="12225725" y="-500271"/>
            <a:chExt cx="4417044" cy="389799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E9108D5-3D97-3E02-761C-658EDC160757}"/>
                </a:ext>
              </a:extLst>
            </p:cNvPr>
            <p:cNvSpPr/>
            <p:nvPr/>
          </p:nvSpPr>
          <p:spPr>
            <a:xfrm>
              <a:off x="12225725" y="-500271"/>
              <a:ext cx="3897998" cy="3897998"/>
            </a:xfrm>
            <a:prstGeom prst="ellipse">
              <a:avLst/>
            </a:prstGeom>
            <a:gradFill flip="none" rotWithShape="1">
              <a:gsLst>
                <a:gs pos="68000">
                  <a:srgbClr val="EEEEEE"/>
                </a:gs>
                <a:gs pos="0">
                  <a:srgbClr val="2A2A2A">
                    <a:lumMod val="81000"/>
                    <a:lumOff val="19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89298CA-2B42-5753-E1CC-ADF3B4587518}"/>
                </a:ext>
              </a:extLst>
            </p:cNvPr>
            <p:cNvSpPr/>
            <p:nvPr/>
          </p:nvSpPr>
          <p:spPr>
            <a:xfrm>
              <a:off x="12681781" y="-44215"/>
              <a:ext cx="2985886" cy="2985886"/>
            </a:xfrm>
            <a:prstGeom prst="ellipse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Product</a:t>
              </a:r>
              <a:endPara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00CB58-EDBF-CC0F-F54F-52D4700366A1}"/>
                </a:ext>
              </a:extLst>
            </p:cNvPr>
            <p:cNvSpPr/>
            <p:nvPr/>
          </p:nvSpPr>
          <p:spPr>
            <a:xfrm>
              <a:off x="15010472" y="632577"/>
              <a:ext cx="1632297" cy="163229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2A2A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양품 </a:t>
              </a:r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/ 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불량품</a:t>
              </a:r>
              <a:endPara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</p:grp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3FB1C99-2279-2C52-16E7-80744FBA9F52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FD780B62-36B7-A454-5615-A42FC9952252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0BC17A2-99E7-B809-2B2F-EEA83B70EF0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85627" y="3394572"/>
            <a:ext cx="6558195" cy="12575"/>
          </a:xfrm>
          <a:prstGeom prst="line">
            <a:avLst/>
          </a:prstGeom>
          <a:ln w="76200">
            <a:solidFill>
              <a:srgbClr val="2A2A2A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6DDE3D-DFCA-2428-46F0-D53C7D13F1B1}"/>
              </a:ext>
            </a:extLst>
          </p:cNvPr>
          <p:cNvSpPr txBox="1"/>
          <p:nvPr/>
        </p:nvSpPr>
        <p:spPr>
          <a:xfrm>
            <a:off x="1704670" y="1327325"/>
            <a:ext cx="455841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총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5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와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별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8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개의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Feature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 구성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06BA6-7E01-9058-1CCF-38F88FD5711A}"/>
              </a:ext>
            </a:extLst>
          </p:cNvPr>
          <p:cNvSpPr txBox="1"/>
          <p:nvPr/>
        </p:nvSpPr>
        <p:spPr>
          <a:xfrm>
            <a:off x="1724126" y="1686483"/>
            <a:ext cx="4537831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종류</a:t>
            </a:r>
            <a:r>
              <a:rPr lang="en-US" altLang="ko-KR" dirty="0"/>
              <a:t> -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유량</a:t>
            </a:r>
            <a:r>
              <a:rPr lang="en-US" altLang="ko-KR" dirty="0"/>
              <a:t>, </a:t>
            </a:r>
            <a:r>
              <a:rPr lang="ko-KR" altLang="en-US" dirty="0"/>
              <a:t>점도</a:t>
            </a:r>
            <a:r>
              <a:rPr lang="en-US" altLang="ko-KR" dirty="0"/>
              <a:t>, </a:t>
            </a:r>
            <a:r>
              <a:rPr lang="ko-KR" altLang="en-US" dirty="0"/>
              <a:t>밀도</a:t>
            </a:r>
            <a:r>
              <a:rPr lang="en-US" altLang="ko-KR" dirty="0"/>
              <a:t>, </a:t>
            </a:r>
            <a:r>
              <a:rPr lang="ko-KR" altLang="en-US" dirty="0"/>
              <a:t>산소 농도</a:t>
            </a:r>
            <a:r>
              <a:rPr lang="en-US" altLang="ko-KR" dirty="0"/>
              <a:t>, </a:t>
            </a:r>
            <a:r>
              <a:rPr lang="ko-KR" altLang="en-US" dirty="0"/>
              <a:t>질소 농도</a:t>
            </a:r>
            <a:r>
              <a:rPr lang="en-US" altLang="ko-KR" dirty="0"/>
              <a:t>, </a:t>
            </a:r>
            <a:r>
              <a:rPr lang="ko-KR" altLang="en-US" dirty="0"/>
              <a:t>이산화탄소 농도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2069A-EB18-420F-D4E5-C4BE28B6F1A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CE48-4DBC-C2C2-8C6C-E440220E4180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D24072-BAD3-AF98-C570-84B5A32A9273}"/>
              </a:ext>
            </a:extLst>
          </p:cNvPr>
          <p:cNvGrpSpPr/>
          <p:nvPr/>
        </p:nvGrpSpPr>
        <p:grpSpPr>
          <a:xfrm>
            <a:off x="1146670" y="2836572"/>
            <a:ext cx="1116000" cy="1116000"/>
            <a:chOff x="1086516" y="2564398"/>
            <a:chExt cx="1645308" cy="164530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A961409-68AB-91CE-B528-31D389A04693}"/>
                </a:ext>
              </a:extLst>
            </p:cNvPr>
            <p:cNvGrpSpPr/>
            <p:nvPr/>
          </p:nvGrpSpPr>
          <p:grpSpPr>
            <a:xfrm>
              <a:off x="1086516" y="2564398"/>
              <a:ext cx="1645308" cy="1645308"/>
              <a:chOff x="1498060" y="2649983"/>
              <a:chExt cx="1579123" cy="1579123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3E28F30-1F97-F7E3-571B-BBA71FB03D6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CE7E634-0C26-1A51-2E9E-F31E0305B96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2" name="Google Shape;139;p3">
              <a:extLst>
                <a:ext uri="{FF2B5EF4-FFF2-40B4-BE49-F238E27FC236}">
                  <a16:creationId xmlns:a16="http://schemas.microsoft.com/office/drawing/2014/main" id="{C6B17A68-DC1A-39AB-1986-E0C8A66ACEF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13168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7EA98A-83FA-AD50-EC4A-9C23CBFBBDC6}"/>
              </a:ext>
            </a:extLst>
          </p:cNvPr>
          <p:cNvGrpSpPr/>
          <p:nvPr/>
        </p:nvGrpSpPr>
        <p:grpSpPr>
          <a:xfrm>
            <a:off x="2301019" y="2836572"/>
            <a:ext cx="1116000" cy="1116000"/>
            <a:chOff x="3194976" y="2564398"/>
            <a:chExt cx="1645308" cy="164530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ACB126C-C8D9-C3C7-66F9-7CFD636CA35D}"/>
                </a:ext>
              </a:extLst>
            </p:cNvPr>
            <p:cNvGrpSpPr/>
            <p:nvPr/>
          </p:nvGrpSpPr>
          <p:grpSpPr>
            <a:xfrm>
              <a:off x="3194976" y="2564398"/>
              <a:ext cx="1645308" cy="1645308"/>
              <a:chOff x="1498060" y="2649983"/>
              <a:chExt cx="1579123" cy="15791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8E62E7A8-0D13-9C90-37CD-A6BD31704218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9299703-8187-08F5-6398-1F6FA89EA37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37" name="Google Shape;139;p3">
              <a:extLst>
                <a:ext uri="{FF2B5EF4-FFF2-40B4-BE49-F238E27FC236}">
                  <a16:creationId xmlns:a16="http://schemas.microsoft.com/office/drawing/2014/main" id="{A9237B80-5303-1EA5-8DCC-91F8E5F4F66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1442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B6E297-8DF8-C3A9-60C9-AABBE91136E7}"/>
              </a:ext>
            </a:extLst>
          </p:cNvPr>
          <p:cNvGrpSpPr/>
          <p:nvPr/>
        </p:nvGrpSpPr>
        <p:grpSpPr>
          <a:xfrm>
            <a:off x="3455368" y="2836572"/>
            <a:ext cx="1116000" cy="1116000"/>
            <a:chOff x="5303436" y="2564398"/>
            <a:chExt cx="1645308" cy="16453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591E54-72CF-4938-7472-9F40E67FA161}"/>
                </a:ext>
              </a:extLst>
            </p:cNvPr>
            <p:cNvGrpSpPr/>
            <p:nvPr/>
          </p:nvGrpSpPr>
          <p:grpSpPr>
            <a:xfrm>
              <a:off x="5303436" y="2564398"/>
              <a:ext cx="1645308" cy="1645308"/>
              <a:chOff x="1498060" y="2649983"/>
              <a:chExt cx="1579123" cy="157912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20BB6CF-3543-5B8C-F05D-B34414DBCA6B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23F9F76-7A00-BC8A-3A82-E5105075D5E3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2" name="Google Shape;139;p3">
              <a:extLst>
                <a:ext uri="{FF2B5EF4-FFF2-40B4-BE49-F238E27FC236}">
                  <a16:creationId xmlns:a16="http://schemas.microsoft.com/office/drawing/2014/main" id="{CB896006-CD41-51A7-524E-82EFCA44F69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615682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F90D4D-2599-96D1-5383-5FEF3DB7E982}"/>
              </a:ext>
            </a:extLst>
          </p:cNvPr>
          <p:cNvGrpSpPr/>
          <p:nvPr/>
        </p:nvGrpSpPr>
        <p:grpSpPr>
          <a:xfrm>
            <a:off x="4609717" y="2836572"/>
            <a:ext cx="1116000" cy="1116000"/>
            <a:chOff x="7411896" y="2564398"/>
            <a:chExt cx="1645308" cy="164530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A4F43F9-9679-D524-856D-22A16E2C8C8D}"/>
                </a:ext>
              </a:extLst>
            </p:cNvPr>
            <p:cNvGrpSpPr/>
            <p:nvPr/>
          </p:nvGrpSpPr>
          <p:grpSpPr>
            <a:xfrm>
              <a:off x="7411896" y="2564398"/>
              <a:ext cx="1645308" cy="1645308"/>
              <a:chOff x="1498060" y="2649983"/>
              <a:chExt cx="1579123" cy="1579123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069727C-5657-2865-A4A8-04CE3D6A3196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D346891-6C16-DC8C-40F9-BBAF02ECE7F8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47" name="Google Shape;139;p3">
              <a:extLst>
                <a:ext uri="{FF2B5EF4-FFF2-40B4-BE49-F238E27FC236}">
                  <a16:creationId xmlns:a16="http://schemas.microsoft.com/office/drawing/2014/main" id="{DC7B52B7-243A-3314-2851-A75116AC9A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16939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EEE4F5-118C-9750-F103-85B61DE0F499}"/>
              </a:ext>
            </a:extLst>
          </p:cNvPr>
          <p:cNvGrpSpPr/>
          <p:nvPr/>
        </p:nvGrpSpPr>
        <p:grpSpPr>
          <a:xfrm>
            <a:off x="5764064" y="2836572"/>
            <a:ext cx="1116000" cy="1116000"/>
            <a:chOff x="9520355" y="2564398"/>
            <a:chExt cx="1645308" cy="164530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69B50D3-6508-EF41-9853-FA31724BEA88}"/>
                </a:ext>
              </a:extLst>
            </p:cNvPr>
            <p:cNvGrpSpPr/>
            <p:nvPr/>
          </p:nvGrpSpPr>
          <p:grpSpPr>
            <a:xfrm>
              <a:off x="9520355" y="2564398"/>
              <a:ext cx="1645308" cy="1645308"/>
              <a:chOff x="1498060" y="2649983"/>
              <a:chExt cx="1579123" cy="15791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960FA70-45E1-38F8-5C13-D075FF9C7CD2}"/>
                  </a:ext>
                </a:extLst>
              </p:cNvPr>
              <p:cNvSpPr/>
              <p:nvPr/>
            </p:nvSpPr>
            <p:spPr>
              <a:xfrm>
                <a:off x="1553183" y="2705106"/>
                <a:ext cx="1468876" cy="14688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6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175A6FE-8775-F695-7141-EE08CD288D0D}"/>
                  </a:ext>
                </a:extLst>
              </p:cNvPr>
              <p:cNvSpPr/>
              <p:nvPr/>
            </p:nvSpPr>
            <p:spPr>
              <a:xfrm>
                <a:off x="1498060" y="2649983"/>
                <a:ext cx="1579123" cy="1579123"/>
              </a:xfrm>
              <a:prstGeom prst="ellipse">
                <a:avLst/>
              </a:prstGeom>
              <a:noFill/>
              <a:ln w="9525">
                <a:solidFill>
                  <a:srgbClr val="2A2A2A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</p:grpSp>
        <p:pic>
          <p:nvPicPr>
            <p:cNvPr id="52" name="Google Shape;139;p3">
              <a:extLst>
                <a:ext uri="{FF2B5EF4-FFF2-40B4-BE49-F238E27FC236}">
                  <a16:creationId xmlns:a16="http://schemas.microsoft.com/office/drawing/2014/main" id="{63E12DA3-6E09-6E1C-D911-86914C36A98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818195" y="2810789"/>
              <a:ext cx="1042994" cy="10429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E411442-8761-2063-22AC-EA5E90C1A587}"/>
              </a:ext>
            </a:extLst>
          </p:cNvPr>
          <p:cNvSpPr/>
          <p:nvPr/>
        </p:nvSpPr>
        <p:spPr>
          <a:xfrm>
            <a:off x="1466854" y="5925722"/>
            <a:ext cx="9321113" cy="50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677F6D-8A10-639E-0B6C-CAD6777BBF36}"/>
              </a:ext>
            </a:extLst>
          </p:cNvPr>
          <p:cNvSpPr txBox="1"/>
          <p:nvPr/>
        </p:nvSpPr>
        <p:spPr>
          <a:xfrm>
            <a:off x="1448868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5C1621-A7D6-D805-A424-4D45B5C13D81}"/>
              </a:ext>
            </a:extLst>
          </p:cNvPr>
          <p:cNvSpPr txBox="1"/>
          <p:nvPr/>
        </p:nvSpPr>
        <p:spPr>
          <a:xfrm>
            <a:off x="2577721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EF0C8-17CE-074F-B075-A7E0277F307F}"/>
              </a:ext>
            </a:extLst>
          </p:cNvPr>
          <p:cNvSpPr txBox="1"/>
          <p:nvPr/>
        </p:nvSpPr>
        <p:spPr>
          <a:xfrm>
            <a:off x="3706574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EC3B12-3DD8-AA66-A349-83EBBEFE7A88}"/>
              </a:ext>
            </a:extLst>
          </p:cNvPr>
          <p:cNvSpPr txBox="1"/>
          <p:nvPr/>
        </p:nvSpPr>
        <p:spPr>
          <a:xfrm>
            <a:off x="4835427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942C30-897E-2637-2C8F-74543193E89B}"/>
              </a:ext>
            </a:extLst>
          </p:cNvPr>
          <p:cNvSpPr txBox="1"/>
          <p:nvPr/>
        </p:nvSpPr>
        <p:spPr>
          <a:xfrm>
            <a:off x="6037450" y="4309566"/>
            <a:ext cx="524553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Stage 5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7F4B6-CFB1-1A71-AFB2-D9C9A849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6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8704D6D1-8760-783D-9A0E-D9C8B6D4CB67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55808B2-4CBA-A541-DCBA-FF090629DCA5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64699-9108-4CA4-DCEC-156564AE7E1D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9AA1-831D-EF3F-8805-DD48EFA899A1}"/>
              </a:ext>
            </a:extLst>
          </p:cNvPr>
          <p:cNvSpPr txBox="1"/>
          <p:nvPr/>
        </p:nvSpPr>
        <p:spPr>
          <a:xfrm>
            <a:off x="1467042" y="815579"/>
            <a:ext cx="1458783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defRPr/>
            </a:pP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셋</a:t>
            </a:r>
          </a:p>
        </p:txBody>
      </p:sp>
      <p:graphicFrame>
        <p:nvGraphicFramePr>
          <p:cNvPr id="12" name="Google Shape;162;p4">
            <a:extLst>
              <a:ext uri="{FF2B5EF4-FFF2-40B4-BE49-F238E27FC236}">
                <a16:creationId xmlns:a16="http://schemas.microsoft.com/office/drawing/2014/main" id="{6940E428-DC78-6CBF-7909-139284CE32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513647"/>
              </p:ext>
            </p:extLst>
          </p:nvPr>
        </p:nvGraphicFramePr>
        <p:xfrm>
          <a:off x="1320310" y="1482365"/>
          <a:ext cx="9488125" cy="42574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Definition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solidFill>
                            <a:schemeClr val="dk1"/>
                          </a:solidFill>
                        </a:rPr>
                        <a:t>Feature type</a:t>
                      </a:r>
                      <a:endParaRPr sz="11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 dirty="0"/>
                        <a:t>Stage #_temp</a:t>
                      </a:r>
                      <a:endParaRPr sz="1050" u="none" strike="noStrike" cap="none" dirty="0"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온도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모두 </a:t>
                      </a:r>
                      <a:r>
                        <a:rPr lang="en-US" sz="1050" b="1" u="none" strike="noStrike" cap="none"/>
                        <a:t>연속형 데이터</a:t>
                      </a:r>
                      <a:endParaRPr sz="1050" b="1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/>
                        <a:t>Deviation Feature</a:t>
                      </a:r>
                      <a:r>
                        <a:rPr lang="en-US" sz="1050" u="none" strike="noStrike" cap="none"/>
                        <a:t>: 표준값 대비 차이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#_humidity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습도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#_flow_deviation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유량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#_viscosity_deviation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점도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#_density_deviation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input의 밀도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#_o2_deviation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strike="noStrike" cap="none"/>
                        <a:t>공정 반응에서 생성된 산소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Stage #_n_deviation</a:t>
                      </a:r>
                      <a:endParaRPr sz="105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/>
                        <a:t>공정 반응에서 생성된 질소 농도 차이</a:t>
                      </a:r>
                      <a:endParaRPr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/>
                        <a:t>Stage #_co2_deviation</a:t>
                      </a:r>
                      <a:endParaRPr sz="105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en-US" sz="1050" u="none" strike="noStrike" cap="none" dirty="0" err="1"/>
                        <a:t>공정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반응에서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생성된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이산화탄소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농도</a:t>
                      </a:r>
                      <a:r>
                        <a:rPr lang="en-US" sz="1050" u="none" strike="noStrike" cap="none" dirty="0"/>
                        <a:t> </a:t>
                      </a:r>
                      <a:r>
                        <a:rPr lang="en-US" sz="1050" u="none" strike="noStrike" cap="none" dirty="0" err="1"/>
                        <a:t>차이</a:t>
                      </a:r>
                      <a:endParaRPr dirty="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01B038-BBCE-6B4F-EC39-B9E57D24D063}"/>
              </a:ext>
            </a:extLst>
          </p:cNvPr>
          <p:cNvSpPr txBox="1"/>
          <p:nvPr/>
        </p:nvSpPr>
        <p:spPr>
          <a:xfrm>
            <a:off x="6579451" y="5773710"/>
            <a:ext cx="4307640" cy="2253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총 </a:t>
            </a:r>
            <a:r>
              <a:rPr lang="en-US" altLang="ko-KR" dirty="0"/>
              <a:t>40 columns  X  16998 rows, </a:t>
            </a:r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정상</a:t>
            </a:r>
            <a:r>
              <a:rPr lang="en-US" altLang="ko-KR" dirty="0"/>
              <a:t>(0) or</a:t>
            </a:r>
            <a:r>
              <a:rPr lang="ko-KR" altLang="en-US" dirty="0"/>
              <a:t> 불량</a:t>
            </a:r>
            <a:r>
              <a:rPr lang="en-US" altLang="ko-KR" dirty="0"/>
              <a:t>(1) Label </a:t>
            </a:r>
            <a:r>
              <a:rPr lang="ko-KR" altLang="en-US" dirty="0"/>
              <a:t>존재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12A2AF-2CC6-77FB-66AB-B509EA28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1A191DCE-9070-D74C-83C7-67FE5D07F0EC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3" name="오른쪽 대괄호 2">
            <a:extLst>
              <a:ext uri="{FF2B5EF4-FFF2-40B4-BE49-F238E27FC236}">
                <a16:creationId xmlns:a16="http://schemas.microsoft.com/office/drawing/2014/main" id="{09F7D7EA-7871-32B0-3220-D016F5C13C43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E65CCB7-CE1C-7849-1C7A-3DB310F46EB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EFC61F-D505-9CF8-D6A5-62037072CFC5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F690E0C-CEF9-B5DC-1ACC-F5C42B8481C7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DAB592-6B41-96C3-87F5-A5D6EA2F5BB0}"/>
              </a:ext>
            </a:extLst>
          </p:cNvPr>
          <p:cNvSpPr txBox="1"/>
          <p:nvPr/>
        </p:nvSpPr>
        <p:spPr>
          <a:xfrm>
            <a:off x="1467042" y="815579"/>
            <a:ext cx="3239527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</a:t>
            </a:r>
            <a:r>
              <a:rPr lang="en-US" altLang="ko-KR" sz="2800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kumimoji="0" lang="ko-KR" altLang="en-US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과정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9F245B-8E3C-3C5B-197D-C5F7529B578F}"/>
              </a:ext>
            </a:extLst>
          </p:cNvPr>
          <p:cNvGrpSpPr/>
          <p:nvPr/>
        </p:nvGrpSpPr>
        <p:grpSpPr>
          <a:xfrm>
            <a:off x="1466854" y="1853704"/>
            <a:ext cx="9248365" cy="3410771"/>
            <a:chOff x="1466854" y="2195594"/>
            <a:chExt cx="9248365" cy="341077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33B20E2-44CB-C365-7D36-6CD65D1239F6}"/>
                </a:ext>
              </a:extLst>
            </p:cNvPr>
            <p:cNvGrpSpPr/>
            <p:nvPr/>
          </p:nvGrpSpPr>
          <p:grpSpPr>
            <a:xfrm>
              <a:off x="1467042" y="3065820"/>
              <a:ext cx="9248177" cy="1695450"/>
              <a:chOff x="1486498" y="3228975"/>
              <a:chExt cx="8941831" cy="1695450"/>
            </a:xfrm>
          </p:grpSpPr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814A4695-4A79-FC39-F4CF-A60672302BEC}"/>
                  </a:ext>
                </a:extLst>
              </p:cNvPr>
              <p:cNvCxnSpPr/>
              <p:nvPr/>
            </p:nvCxnSpPr>
            <p:spPr>
              <a:xfrm flipV="1">
                <a:off x="3724275" y="435292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84EAF4F1-1D02-3F13-1E6C-11714BFE6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6498" y="49244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19F71DD-7096-2AF4-E98F-B32903435FFD}"/>
                  </a:ext>
                </a:extLst>
              </p:cNvPr>
              <p:cNvCxnSpPr/>
              <p:nvPr/>
            </p:nvCxnSpPr>
            <p:spPr>
              <a:xfrm flipV="1">
                <a:off x="5961702" y="3790950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7DCF1B1-CC95-E8FA-9021-F99DB17DE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275" y="435292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B241C8E-4E3C-2EBA-F740-3A0B1C0DD1CF}"/>
                  </a:ext>
                </a:extLst>
              </p:cNvPr>
              <p:cNvCxnSpPr/>
              <p:nvPr/>
            </p:nvCxnSpPr>
            <p:spPr>
              <a:xfrm flipV="1">
                <a:off x="8190552" y="3228975"/>
                <a:ext cx="0" cy="571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4A169D52-0311-0C23-4DF8-9305167D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552" y="3228975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41EDB08F-B08B-AB0E-C4DA-634E69AD2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702" y="3790950"/>
                <a:ext cx="2237777" cy="0"/>
              </a:xfrm>
              <a:prstGeom prst="line">
                <a:avLst/>
              </a:prstGeom>
              <a:ln w="28575" cap="rnd">
                <a:solidFill>
                  <a:srgbClr val="2A2A2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B62A4E-6C47-BEE4-FF86-66305A024B42}"/>
                </a:ext>
              </a:extLst>
            </p:cNvPr>
            <p:cNvSpPr txBox="1"/>
            <p:nvPr/>
          </p:nvSpPr>
          <p:spPr>
            <a:xfrm>
              <a:off x="1466854" y="4190807"/>
              <a:ext cx="1600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분포 확인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3254F5-275B-0CCA-4222-468D9AB4C81E}"/>
                </a:ext>
              </a:extLst>
            </p:cNvPr>
            <p:cNvSpPr txBox="1"/>
            <p:nvPr/>
          </p:nvSpPr>
          <p:spPr>
            <a:xfrm>
              <a:off x="3781124" y="3618955"/>
              <a:ext cx="1939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err="1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결측치</a:t>
              </a:r>
              <a:r>
                <a:rPr lang="ko-KR" altLang="en-US" sz="32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대체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D9F22A-CFA0-03C0-003C-AADB62CC2736}"/>
                </a:ext>
              </a:extLst>
            </p:cNvPr>
            <p:cNvSpPr txBox="1"/>
            <p:nvPr/>
          </p:nvSpPr>
          <p:spPr>
            <a:xfrm>
              <a:off x="6085679" y="3056492"/>
              <a:ext cx="1204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시각화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525B60-680C-4D18-1C1E-3886F686395E}"/>
                </a:ext>
              </a:extLst>
            </p:cNvPr>
            <p:cNvSpPr txBox="1"/>
            <p:nvPr/>
          </p:nvSpPr>
          <p:spPr>
            <a:xfrm>
              <a:off x="8418880" y="2500005"/>
              <a:ext cx="1813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Para.</a:t>
              </a:r>
              <a:r>
                <a:rPr lang="ko-KR" altLang="en-US" sz="32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 선택</a:t>
              </a:r>
            </a:p>
          </p:txBody>
        </p:sp>
        <p:pic>
          <p:nvPicPr>
            <p:cNvPr id="65" name="그래픽 64" descr="도시 단색으로 채워진">
              <a:extLst>
                <a:ext uri="{FF2B5EF4-FFF2-40B4-BE49-F238E27FC236}">
                  <a16:creationId xmlns:a16="http://schemas.microsoft.com/office/drawing/2014/main" id="{F7F6BE77-5589-1CF9-33A8-7ACB238F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2350" y="3849386"/>
              <a:ext cx="408850" cy="4088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73C514-25EE-FACE-4D97-0EEBBA3A6D1D}"/>
                </a:ext>
              </a:extLst>
            </p:cNvPr>
            <p:cNvSpPr txBox="1"/>
            <p:nvPr/>
          </p:nvSpPr>
          <p:spPr>
            <a:xfrm>
              <a:off x="1675669" y="4865713"/>
              <a:ext cx="1490152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분포 확인을 통해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진행 과정 회의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71" name="그래픽 70" descr="도시 단색으로 채워진">
              <a:extLst>
                <a:ext uri="{FF2B5EF4-FFF2-40B4-BE49-F238E27FC236}">
                  <a16:creationId xmlns:a16="http://schemas.microsoft.com/office/drawing/2014/main" id="{C731D0E6-D24C-9C83-2D03-CDE6DD19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6981" y="3292899"/>
              <a:ext cx="408850" cy="4088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16F6A1-35D2-A633-8759-0C296143B95F}"/>
                </a:ext>
              </a:extLst>
            </p:cNvPr>
            <p:cNvSpPr txBox="1"/>
            <p:nvPr/>
          </p:nvSpPr>
          <p:spPr>
            <a:xfrm>
              <a:off x="3996747" y="4301139"/>
              <a:ext cx="1166986" cy="12766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0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으로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보간법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최빈값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중앙값 대체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5) MICE (</a:t>
              </a:r>
              <a:r>
                <a:rPr lang="ko-KR" altLang="en-US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다중대치법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)</a:t>
              </a:r>
            </a:p>
          </p:txBody>
        </p:sp>
        <p:pic>
          <p:nvPicPr>
            <p:cNvPr id="73" name="그래픽 72" descr="도시 단색으로 채워진">
              <a:extLst>
                <a:ext uri="{FF2B5EF4-FFF2-40B4-BE49-F238E27FC236}">
                  <a16:creationId xmlns:a16="http://schemas.microsoft.com/office/drawing/2014/main" id="{93EFFEBB-3995-8306-83DC-437AFB34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746" y="2732685"/>
              <a:ext cx="408850" cy="40885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8C0102-5FCD-15F8-A421-5434B43ACB90}"/>
                </a:ext>
              </a:extLst>
            </p:cNvPr>
            <p:cNvSpPr txBox="1"/>
            <p:nvPr/>
          </p:nvSpPr>
          <p:spPr>
            <a:xfrm>
              <a:off x="6320905" y="3735411"/>
              <a:ext cx="1306127" cy="7406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Heatmap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Correalation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Feature Importance</a:t>
              </a: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3) Histogram</a:t>
              </a:r>
            </a:p>
          </p:txBody>
        </p:sp>
        <p:pic>
          <p:nvPicPr>
            <p:cNvPr id="77" name="그래픽 76" descr="도시 단색으로 채워진">
              <a:extLst>
                <a:ext uri="{FF2B5EF4-FFF2-40B4-BE49-F238E27FC236}">
                  <a16:creationId xmlns:a16="http://schemas.microsoft.com/office/drawing/2014/main" id="{812347C3-28C0-A526-0FEB-77F4639C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76601" y="2195594"/>
              <a:ext cx="408850" cy="40885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A887E95-C84D-E6E7-83D4-3F52B258701E}"/>
                </a:ext>
              </a:extLst>
            </p:cNvPr>
            <p:cNvSpPr txBox="1"/>
            <p:nvPr/>
          </p:nvSpPr>
          <p:spPr>
            <a:xfrm>
              <a:off x="8645251" y="3145974"/>
              <a:ext cx="1642437" cy="1008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불량 영향을 준다고 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판단되는 요소 출력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2)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몇 개의 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사용할지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</a:t>
              </a:r>
              <a:r>
                <a:rPr lang="ko-KR" altLang="en-US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결정</a:t>
              </a:r>
              <a:endPara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60F7C3E-C055-CE17-C66E-112288BED9C2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DDA4B-541B-FEB3-C054-F78D0FA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오른쪽 대괄호 68">
            <a:extLst>
              <a:ext uri="{FF2B5EF4-FFF2-40B4-BE49-F238E27FC236}">
                <a16:creationId xmlns:a16="http://schemas.microsoft.com/office/drawing/2014/main" id="{C4778AE5-0454-22DA-BD2A-0D62106B1A78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C2EFD098-CE9F-8EDB-DFF7-D86ED950EF34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Regular"/>
              <a:ea typeface="Noto Sans KR Regular" panose="020B0500000000000000" pitchFamily="34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196E910-82F7-BDF5-2394-FEDDBA30D23C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FDC5C5-431E-5259-0698-43DE6C7A0326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9720E1-81C4-596C-BABE-8EBCC51A9E1B}"/>
              </a:ext>
            </a:extLst>
          </p:cNvPr>
          <p:cNvSpPr txBox="1"/>
          <p:nvPr/>
        </p:nvSpPr>
        <p:spPr>
          <a:xfrm>
            <a:off x="727148" y="754024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solidFill>
                    <a:prstClr val="white">
                      <a:lumMod val="95000"/>
                      <a:alpha val="0"/>
                    </a:prst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04</a:t>
            </a:r>
            <a:endParaRPr kumimoji="0" lang="ko-KR" altLang="en-US" sz="3600" b="0" i="0" u="none" strike="noStrike" kern="1200" cap="none" spc="-300" normalizeH="0" baseline="0" noProof="0" dirty="0">
              <a:ln>
                <a:solidFill>
                  <a:prstClr val="white">
                    <a:lumMod val="95000"/>
                    <a:alpha val="0"/>
                  </a:prst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0FA977-9057-DF59-14DF-956A195A63A7}"/>
              </a:ext>
            </a:extLst>
          </p:cNvPr>
          <p:cNvSpPr txBox="1"/>
          <p:nvPr/>
        </p:nvSpPr>
        <p:spPr>
          <a:xfrm>
            <a:off x="1467042" y="815579"/>
            <a:ext cx="4631255" cy="46723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EDA Processing </a:t>
            </a:r>
            <a:r>
              <a:rPr kumimoji="0" lang="ko-KR" altLang="en-US" sz="2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effectLst/>
                <a:uLnTx/>
                <a:uFillTx/>
                <a:latin typeface="Noto Sans KR Regular" panose="020B0500000000000000" pitchFamily="34" charset="-127"/>
                <a:ea typeface="Noto Sans KR Regular" panose="020B0500000000000000" pitchFamily="34" charset="-127"/>
                <a:cs typeface="+mn-cs"/>
              </a:rPr>
              <a:t>데이터 분포 확인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12438F-F282-2E6B-149C-5B0EDEF02F65}"/>
              </a:ext>
            </a:extLst>
          </p:cNvPr>
          <p:cNvSpPr txBox="1"/>
          <p:nvPr/>
        </p:nvSpPr>
        <p:spPr>
          <a:xfrm>
            <a:off x="9519994" y="5909635"/>
            <a:ext cx="1616006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8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Stage1 Box plot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A2A2A"/>
              </a:solidFill>
              <a:effectLst/>
              <a:uLnTx/>
              <a:uFillTx/>
              <a:latin typeface="Noto Sans KR Regular" panose="020B0500000000000000" pitchFamily="34" charset="-127"/>
              <a:ea typeface="Noto Sans KR Regular" panose="020B0500000000000000" pitchFamily="34" charset="-127"/>
              <a:cs typeface="+mn-cs"/>
            </a:endParaRPr>
          </a:p>
        </p:txBody>
      </p:sp>
      <p:sp>
        <p:nvSpPr>
          <p:cNvPr id="76" name="슬라이드 번호 개체 틀 5">
            <a:extLst>
              <a:ext uri="{FF2B5EF4-FFF2-40B4-BE49-F238E27FC236}">
                <a16:creationId xmlns:a16="http://schemas.microsoft.com/office/drawing/2014/main" id="{38FFA921-464C-C265-5160-7FE1268E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F6BF665-E787-498C-A139-96DC43B4F5EA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C69FF1D-EF3F-5D6B-5F4B-0B9CFB3BFF38}"/>
              </a:ext>
            </a:extLst>
          </p:cNvPr>
          <p:cNvGrpSpPr/>
          <p:nvPr/>
        </p:nvGrpSpPr>
        <p:grpSpPr>
          <a:xfrm>
            <a:off x="1056000" y="1484915"/>
            <a:ext cx="5040000" cy="4255200"/>
            <a:chOff x="1056000" y="1484915"/>
            <a:chExt cx="10080000" cy="425520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DDF237A-DDDB-F196-300B-1E54CB2D875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4915"/>
              <a:ext cx="10080000" cy="4255200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BFC59AC-11D2-7763-3C2F-71C1BB5736BE}"/>
                </a:ext>
              </a:extLst>
            </p:cNvPr>
            <p:cNvSpPr/>
            <p:nvPr/>
          </p:nvSpPr>
          <p:spPr>
            <a:xfrm>
              <a:off x="6367346" y="1973766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B93F197-4CC2-7CC4-F45B-C98F6C56B7EB}"/>
                </a:ext>
              </a:extLst>
            </p:cNvPr>
            <p:cNvSpPr/>
            <p:nvPr/>
          </p:nvSpPr>
          <p:spPr>
            <a:xfrm>
              <a:off x="5163014" y="1973765"/>
              <a:ext cx="1148575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500C169-43BC-F2B6-5E9D-F795400043FE}"/>
              </a:ext>
            </a:extLst>
          </p:cNvPr>
          <p:cNvGrpSpPr/>
          <p:nvPr/>
        </p:nvGrpSpPr>
        <p:grpSpPr>
          <a:xfrm>
            <a:off x="6123877" y="1483393"/>
            <a:ext cx="5487703" cy="4255369"/>
            <a:chOff x="1056000" y="1483950"/>
            <a:chExt cx="10080000" cy="4255369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7C76E0B-591F-593A-493D-D824D6B5E50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0" y="1483950"/>
              <a:ext cx="10080000" cy="4255369"/>
            </a:xfrm>
            <a:prstGeom prst="rect">
              <a:avLst/>
            </a:prstGeom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D8CC4CB-10A8-3DE6-479F-B35D6A5D8813}"/>
                </a:ext>
              </a:extLst>
            </p:cNvPr>
            <p:cNvSpPr/>
            <p:nvPr/>
          </p:nvSpPr>
          <p:spPr>
            <a:xfrm>
              <a:off x="3992135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42BB419-40F5-CA1E-934B-45010381E023}"/>
                </a:ext>
              </a:extLst>
            </p:cNvPr>
            <p:cNvSpPr/>
            <p:nvPr/>
          </p:nvSpPr>
          <p:spPr>
            <a:xfrm>
              <a:off x="5151862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88D410-838C-6D15-DB8C-5ADA7DA0DC72}"/>
                </a:ext>
              </a:extLst>
            </p:cNvPr>
            <p:cNvSpPr/>
            <p:nvPr/>
          </p:nvSpPr>
          <p:spPr>
            <a:xfrm>
              <a:off x="6311589" y="1962614"/>
              <a:ext cx="1159727" cy="2932771"/>
            </a:xfrm>
            <a:prstGeom prst="rect">
              <a:avLst/>
            </a:prstGeom>
            <a:noFill/>
            <a:ln w="285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19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1192</Words>
  <Application>Microsoft Office PowerPoint</Application>
  <PresentationFormat>와이드스크린</PresentationFormat>
  <Paragraphs>292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Arial</vt:lpstr>
      <vt:lpstr>맑은 고딕</vt:lpstr>
      <vt:lpstr>Noto Sans KR Medium</vt:lpstr>
      <vt:lpstr>Noto Sans KR Regular</vt:lpstr>
      <vt:lpstr>맑은 고딕</vt:lpstr>
      <vt:lpstr>Noto Sans KR Black</vt:lpstr>
      <vt:lpstr>Noto Sans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박장훈</cp:lastModifiedBy>
  <cp:revision>84</cp:revision>
  <dcterms:created xsi:type="dcterms:W3CDTF">2021-02-04T01:39:12Z</dcterms:created>
  <dcterms:modified xsi:type="dcterms:W3CDTF">2024-03-08T05:25:30Z</dcterms:modified>
</cp:coreProperties>
</file>